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74" r:id="rId5"/>
    <p:sldId id="273" r:id="rId6"/>
    <p:sldId id="275" r:id="rId7"/>
    <p:sldId id="276" r:id="rId8"/>
    <p:sldId id="277" r:id="rId9"/>
    <p:sldId id="278" r:id="rId10"/>
    <p:sldId id="279" r:id="rId11"/>
    <p:sldId id="280" r:id="rId12"/>
    <p:sldId id="283" r:id="rId13"/>
    <p:sldId id="281" r:id="rId14"/>
    <p:sldId id="286" r:id="rId15"/>
    <p:sldId id="284" r:id="rId16"/>
    <p:sldId id="285" r:id="rId17"/>
    <p:sldId id="282" r:id="rId18"/>
    <p:sldId id="287" r:id="rId19"/>
    <p:sldId id="288" r:id="rId20"/>
    <p:sldId id="289" r:id="rId21"/>
    <p:sldId id="264" r:id="rId22"/>
    <p:sldId id="265" r:id="rId23"/>
    <p:sldId id="299" r:id="rId24"/>
    <p:sldId id="300" r:id="rId25"/>
    <p:sldId id="266" r:id="rId26"/>
    <p:sldId id="267" r:id="rId27"/>
    <p:sldId id="272" r:id="rId28"/>
    <p:sldId id="290" r:id="rId29"/>
    <p:sldId id="291" r:id="rId30"/>
    <p:sldId id="268" r:id="rId31"/>
    <p:sldId id="293" r:id="rId32"/>
    <p:sldId id="269" r:id="rId33"/>
    <p:sldId id="294" r:id="rId34"/>
    <p:sldId id="295" r:id="rId35"/>
    <p:sldId id="271" r:id="rId36"/>
    <p:sldId id="292" r:id="rId37"/>
    <p:sldId id="270" r:id="rId38"/>
    <p:sldId id="296" r:id="rId39"/>
    <p:sldId id="297" r:id="rId40"/>
    <p:sldId id="298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23374D"/>
    <a:srgbClr val="4F81BD"/>
    <a:srgbClr val="FFFFFF"/>
    <a:srgbClr val="F2F2F2"/>
    <a:srgbClr val="80B1F4"/>
    <a:srgbClr val="F9FAF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94660"/>
  </p:normalViewPr>
  <p:slideViewPr>
    <p:cSldViewPr>
      <p:cViewPr>
        <p:scale>
          <a:sx n="100" d="100"/>
          <a:sy n="100" d="100"/>
        </p:scale>
        <p:origin x="-58" y="2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9F1E-01E1-42CF-BF5C-A58426E1646D}" type="datetimeFigureOut">
              <a:rPr lang="ko-KR" altLang="en-US" smtClean="0"/>
              <a:pPr/>
              <a:t>2021-11-15(Mon)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D95F-6893-460B-85F7-BC614D91B27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9F1E-01E1-42CF-BF5C-A58426E1646D}" type="datetimeFigureOut">
              <a:rPr lang="ko-KR" altLang="en-US" smtClean="0"/>
              <a:pPr/>
              <a:t>2021-11-15(Mon)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D95F-6893-460B-85F7-BC614D91B27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9F1E-01E1-42CF-BF5C-A58426E1646D}" type="datetimeFigureOut">
              <a:rPr lang="ko-KR" altLang="en-US" smtClean="0"/>
              <a:pPr/>
              <a:t>2021-11-15(Mon)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D95F-6893-460B-85F7-BC614D91B27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9F1E-01E1-42CF-BF5C-A58426E1646D}" type="datetimeFigureOut">
              <a:rPr lang="ko-KR" altLang="en-US" smtClean="0"/>
              <a:pPr/>
              <a:t>2021-11-15(Mon)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D95F-6893-460B-85F7-BC614D91B27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9F1E-01E1-42CF-BF5C-A58426E1646D}" type="datetimeFigureOut">
              <a:rPr lang="ko-KR" altLang="en-US" smtClean="0"/>
              <a:pPr/>
              <a:t>2021-11-15(Mon)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D95F-6893-460B-85F7-BC614D91B27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9F1E-01E1-42CF-BF5C-A58426E1646D}" type="datetimeFigureOut">
              <a:rPr lang="ko-KR" altLang="en-US" smtClean="0"/>
              <a:pPr/>
              <a:t>2021-11-15(Mon)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D95F-6893-460B-85F7-BC614D91B27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9F1E-01E1-42CF-BF5C-A58426E1646D}" type="datetimeFigureOut">
              <a:rPr lang="ko-KR" altLang="en-US" smtClean="0"/>
              <a:pPr/>
              <a:t>2021-11-15(Mon)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D95F-6893-460B-85F7-BC614D91B27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9F1E-01E1-42CF-BF5C-A58426E1646D}" type="datetimeFigureOut">
              <a:rPr lang="ko-KR" altLang="en-US" smtClean="0"/>
              <a:pPr/>
              <a:t>2021-11-15(Mon)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D95F-6893-460B-85F7-BC614D91B27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9F1E-01E1-42CF-BF5C-A58426E1646D}" type="datetimeFigureOut">
              <a:rPr lang="ko-KR" altLang="en-US" smtClean="0"/>
              <a:pPr/>
              <a:t>2021-11-15(Mon)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D95F-6893-460B-85F7-BC614D91B27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9F1E-01E1-42CF-BF5C-A58426E1646D}" type="datetimeFigureOut">
              <a:rPr lang="ko-KR" altLang="en-US" smtClean="0"/>
              <a:pPr/>
              <a:t>2021-11-15(Mon)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D95F-6893-460B-85F7-BC614D91B27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9F1E-01E1-42CF-BF5C-A58426E1646D}" type="datetimeFigureOut">
              <a:rPr lang="ko-KR" altLang="en-US" smtClean="0"/>
              <a:pPr/>
              <a:t>2021-11-15(Mon)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D95F-6893-460B-85F7-BC614D91B27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B1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39F1E-01E1-42CF-BF5C-A58426E1646D}" type="datetimeFigureOut">
              <a:rPr lang="ko-KR" altLang="en-US" smtClean="0"/>
              <a:pPr/>
              <a:t>2021-11-15(Mon)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5D95F-6893-460B-85F7-BC614D91B27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ondangcom.com/1859" TargetMode="External"/><Relationship Id="rId3" Type="http://schemas.openxmlformats.org/officeDocument/2006/relationships/hyperlink" Target="https://brunch.co.kr/@ka3211/11" TargetMode="External"/><Relationship Id="rId7" Type="http://schemas.openxmlformats.org/officeDocument/2006/relationships/hyperlink" Target="https://terms.naver.com/entry.naver?docId=3609905&amp;cid=58598&amp;categoryId=59316" TargetMode="External"/><Relationship Id="rId2" Type="http://schemas.openxmlformats.org/officeDocument/2006/relationships/hyperlink" Target="https://ko.wikipedia.org/wiki/%EC%95%94%ED%98%B8%ED%99%9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naver.com/applenews7/222559140252" TargetMode="External"/><Relationship Id="rId5" Type="http://schemas.openxmlformats.org/officeDocument/2006/relationships/hyperlink" Target="https://www.boannews.com/media/view.asp?idx=91038&amp;kind" TargetMode="External"/><Relationship Id="rId10" Type="http://schemas.openxmlformats.org/officeDocument/2006/relationships/hyperlink" Target="https://joongbu.raonctf.com/essential/study/web/symmetric_key" TargetMode="External"/><Relationship Id="rId4" Type="http://schemas.openxmlformats.org/officeDocument/2006/relationships/hyperlink" Target="https://namu.wiki/w/AES" TargetMode="External"/><Relationship Id="rId9" Type="http://schemas.openxmlformats.org/officeDocument/2006/relationships/hyperlink" Target="https://adela.love/posts/cryptography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3000"/>
            <a:lum/>
          </a:blip>
          <a:srcRect/>
          <a:stretch>
            <a:fillRect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030281"/>
            <a:ext cx="7772400" cy="1470025"/>
          </a:xfrm>
        </p:spPr>
        <p:txBody>
          <a:bodyPr/>
          <a:lstStyle/>
          <a:p>
            <a:r>
              <a:rPr lang="en-US" altLang="ko-KR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ID/Password </a:t>
            </a:r>
            <a:r>
              <a:rPr lang="ko-KR" altLang="en-US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관리 프로그램</a:t>
            </a:r>
            <a:endParaRPr lang="ko-KR" altLang="en-US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57290" y="4319606"/>
            <a:ext cx="6400800" cy="1752600"/>
          </a:xfrm>
        </p:spPr>
        <p:txBody>
          <a:bodyPr>
            <a:norm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[1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조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]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양민규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팀장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),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김예원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손현식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2484876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알고리즘 동작방식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한쪽 모서리가 잘린 사각형 16"/>
          <p:cNvSpPr/>
          <p:nvPr/>
        </p:nvSpPr>
        <p:spPr>
          <a:xfrm>
            <a:off x="179512" y="908720"/>
            <a:ext cx="8712968" cy="2341305"/>
          </a:xfrm>
          <a:prstGeom prst="snip1Rect">
            <a:avLst>
              <a:gd name="adj" fmla="val 24821"/>
            </a:avLst>
          </a:prstGeom>
          <a:solidFill>
            <a:srgbClr val="F2F2F2">
              <a:alpha val="54902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/>
              <a:t>로마자는 </a:t>
            </a:r>
            <a:r>
              <a:rPr lang="ko-KR" altLang="en-US" sz="1400" b="1" dirty="0" smtClean="0"/>
              <a:t>알파벳</a:t>
            </a:r>
            <a:r>
              <a:rPr lang="ko-KR" altLang="en-US" sz="1400" dirty="0" smtClean="0"/>
              <a:t>으로만 구성되어 있기 때문에</a:t>
            </a:r>
          </a:p>
          <a:p>
            <a:pPr algn="ctr"/>
            <a:r>
              <a:rPr lang="ko-KR" altLang="en-US" sz="1400" dirty="0" smtClean="0"/>
              <a:t>현재 구현하려면 숫자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특수문자는 알고리즘을 적용 받을 수 없음</a:t>
            </a:r>
          </a:p>
          <a:p>
            <a:pPr algn="ctr"/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ko-KR" altLang="en-US" sz="1400" dirty="0" smtClean="0"/>
              <a:t>따라서 팀 프로젝트 내에서는 다음 원칙을 준수하여</a:t>
            </a:r>
          </a:p>
          <a:p>
            <a:pPr algn="ctr"/>
            <a:r>
              <a:rPr lang="ko-KR" altLang="en-US" sz="1400" b="1" dirty="0" smtClean="0"/>
              <a:t>숫자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특수문자에 알고리즘</a:t>
            </a:r>
            <a:r>
              <a:rPr lang="ko-KR" altLang="en-US" sz="1400" dirty="0" smtClean="0"/>
              <a:t>을 적용</a:t>
            </a:r>
          </a:p>
          <a:p>
            <a:pPr algn="ctr"/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ko-KR" altLang="en-US" sz="1400" dirty="0" smtClean="0"/>
              <a:t> *원래 문자보다 </a:t>
            </a:r>
            <a:r>
              <a:rPr lang="en-US" altLang="ko-KR" sz="1600" b="1" u="sng" dirty="0" smtClean="0"/>
              <a:t>3</a:t>
            </a:r>
            <a:r>
              <a:rPr lang="ko-KR" altLang="en-US" sz="1600" b="1" u="sng" dirty="0" smtClean="0"/>
              <a:t>글자씩</a:t>
            </a:r>
            <a:r>
              <a:rPr lang="ko-KR" altLang="en-US" sz="1600" dirty="0" smtClean="0"/>
              <a:t> </a:t>
            </a:r>
            <a:r>
              <a:rPr lang="ko-KR" altLang="en-US" sz="1400" dirty="0" smtClean="0"/>
              <a:t>뒤로 밀어서 암호화한다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pPr algn="ctr"/>
            <a:r>
              <a:rPr lang="en-US" altLang="ko-KR" sz="1400" i="1" dirty="0" smtClean="0"/>
              <a:t>(</a:t>
            </a:r>
            <a:r>
              <a:rPr lang="ko-KR" altLang="en-US" sz="1400" i="1" dirty="0" smtClean="0"/>
              <a:t>아스키코드 표 참조</a:t>
            </a:r>
            <a:r>
              <a:rPr lang="en-US" altLang="ko-KR" sz="1400" i="1" dirty="0" smtClean="0"/>
              <a:t>)</a:t>
            </a:r>
            <a:r>
              <a:rPr lang="ko-KR" altLang="en-US" sz="1400" i="1" dirty="0" smtClean="0"/>
              <a:t> </a:t>
            </a:r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endParaRPr lang="en-US" altLang="ko-KR" sz="1400" dirty="0" smtClean="0"/>
          </a:p>
        </p:txBody>
      </p:sp>
      <p:pic>
        <p:nvPicPr>
          <p:cNvPr id="31746" name="Picture 2" descr="C:\Users\even1415\Desktop\caesar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3521880"/>
            <a:ext cx="6780262" cy="2859448"/>
          </a:xfrm>
          <a:prstGeom prst="rect">
            <a:avLst/>
          </a:prstGeom>
          <a:noFill/>
          <a:ln>
            <a:noFill/>
          </a:ln>
          <a:effectLst/>
          <a:scene3d>
            <a:camera prst="perspectiveAbove"/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2484876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예제코드</a:t>
            </a:r>
            <a:r>
              <a:rPr lang="en-US" altLang="ko-KR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(Add-On)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한쪽 모서리가 잘린 사각형 16"/>
          <p:cNvSpPr/>
          <p:nvPr/>
        </p:nvSpPr>
        <p:spPr>
          <a:xfrm>
            <a:off x="251520" y="1183939"/>
            <a:ext cx="8640960" cy="4814173"/>
          </a:xfrm>
          <a:prstGeom prst="snip1Rect">
            <a:avLst>
              <a:gd name="adj" fmla="val 12920"/>
            </a:avLst>
          </a:prstGeom>
          <a:solidFill>
            <a:srgbClr val="F2F2F2">
              <a:alpha val="54902"/>
            </a:srgbClr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팀 프로젝트 시작 전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Add-On </a:t>
            </a:r>
            <a:r>
              <a:rPr lang="ko-KR" altLang="en-US" sz="1400" dirty="0" smtClean="0"/>
              <a:t>코드를 먼저 만들어서 캡슐화 해둔 후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해당 메소드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클래스를 팀 프로젝트 내에서 호출하는 방식으로 구현하였음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ko-KR" altLang="en-US" sz="1400" dirty="0" smtClean="0"/>
              <a:t>꼭 필요한 기능을 미리 모듈화 해둘 수 있기 때문에 개발에 소요되는 시간의 효율을 높일 수 있음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endParaRPr lang="ko-KR" altLang="en-US" sz="1400" dirty="0" smtClean="0"/>
          </a:p>
          <a:p>
            <a:pPr algn="ctr"/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ko-KR" altLang="en-US" sz="1400" dirty="0" smtClean="0"/>
              <a:t>예시</a:t>
            </a:r>
            <a:r>
              <a:rPr lang="en-US" altLang="ko-KR" sz="1400" dirty="0" smtClean="0"/>
              <a:t>1)</a:t>
            </a:r>
            <a:r>
              <a:rPr lang="ko-KR" altLang="en-US" sz="1400" dirty="0" smtClean="0"/>
              <a:t>원래 문자 </a:t>
            </a:r>
            <a:r>
              <a:rPr lang="en-US" altLang="ko-KR" sz="1400" dirty="0" smtClean="0"/>
              <a:t>: ABC  ↔  </a:t>
            </a:r>
            <a:r>
              <a:rPr lang="ko-KR" altLang="en-US" sz="1400" dirty="0" smtClean="0"/>
              <a:t>암호문자 </a:t>
            </a:r>
            <a:r>
              <a:rPr lang="en-US" altLang="ko-KR" sz="1400" dirty="0" smtClean="0"/>
              <a:t>: DEF</a:t>
            </a:r>
            <a:endParaRPr lang="ko-KR" altLang="en-US" sz="1400" dirty="0" smtClean="0"/>
          </a:p>
          <a:p>
            <a:pPr algn="ctr"/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ko-KR" altLang="en-US" sz="1400" dirty="0" smtClean="0"/>
              <a:t>예시</a:t>
            </a:r>
            <a:r>
              <a:rPr lang="en-US" altLang="ko-KR" sz="1400" dirty="0" smtClean="0"/>
              <a:t>2)</a:t>
            </a:r>
            <a:r>
              <a:rPr lang="ko-KR" altLang="en-US" sz="1400" dirty="0" smtClean="0"/>
              <a:t>원래 문자 </a:t>
            </a:r>
            <a:r>
              <a:rPr lang="en-US" altLang="ko-KR" sz="1400" dirty="0" smtClean="0"/>
              <a:t>: xyz  ↔  </a:t>
            </a:r>
            <a:r>
              <a:rPr lang="ko-KR" altLang="en-US" sz="1400" dirty="0" smtClean="0"/>
              <a:t>암호문자 </a:t>
            </a:r>
            <a:r>
              <a:rPr lang="en-US" altLang="ko-KR" sz="1400" dirty="0" smtClean="0"/>
              <a:t>: abc</a:t>
            </a:r>
            <a:endParaRPr lang="ko-KR" altLang="en-US" sz="1400" dirty="0" smtClean="0"/>
          </a:p>
          <a:p>
            <a:pPr algn="ctr"/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ko-KR" altLang="en-US" sz="1400" dirty="0" smtClean="0"/>
              <a:t>예시</a:t>
            </a:r>
            <a:r>
              <a:rPr lang="en-US" altLang="ko-KR" sz="1400" dirty="0" smtClean="0"/>
              <a:t>3)</a:t>
            </a:r>
            <a:r>
              <a:rPr lang="ko-KR" altLang="en-US" sz="1400" dirty="0" smtClean="0"/>
              <a:t>원래 문자 </a:t>
            </a:r>
            <a:r>
              <a:rPr lang="en-US" altLang="ko-KR" sz="1400" dirty="0" smtClean="0"/>
              <a:t>: 890  ↔  </a:t>
            </a:r>
            <a:r>
              <a:rPr lang="ko-KR" altLang="en-US" sz="1400" dirty="0" smtClean="0"/>
              <a:t>암호문자 </a:t>
            </a:r>
            <a:r>
              <a:rPr lang="en-US" altLang="ko-KR" sz="1400" dirty="0" smtClean="0"/>
              <a:t>: 123</a:t>
            </a:r>
            <a:endParaRPr lang="ko-KR" altLang="en-US" sz="1400" dirty="0" smtClean="0"/>
          </a:p>
          <a:p>
            <a:pPr algn="ctr"/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ko-KR" altLang="en-US" sz="1400" dirty="0" smtClean="0"/>
              <a:t>예시</a:t>
            </a:r>
            <a:r>
              <a:rPr lang="en-US" altLang="ko-KR" sz="1400" dirty="0" smtClean="0"/>
              <a:t>4)</a:t>
            </a:r>
            <a:r>
              <a:rPr lang="ko-KR" altLang="en-US" sz="1400" dirty="0" smtClean="0"/>
              <a:t>원래 문자 </a:t>
            </a:r>
            <a:r>
              <a:rPr lang="en-US" altLang="ko-KR" sz="1400" dirty="0" smtClean="0"/>
              <a:t>: &gt;?@  ↔  </a:t>
            </a:r>
            <a:r>
              <a:rPr lang="ko-KR" altLang="en-US" sz="1400" dirty="0" smtClean="0"/>
              <a:t>암호문자 </a:t>
            </a:r>
            <a:r>
              <a:rPr lang="en-US" altLang="ko-KR" sz="1400" dirty="0" smtClean="0"/>
              <a:t>: [\]</a:t>
            </a:r>
            <a:endParaRPr lang="ko-KR" altLang="en-US" sz="1400" dirty="0" smtClean="0"/>
          </a:p>
          <a:p>
            <a:pPr algn="ctr"/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ko-KR" altLang="en-US" sz="1400" dirty="0" smtClean="0"/>
              <a:t>예시</a:t>
            </a:r>
            <a:r>
              <a:rPr lang="en-US" altLang="ko-KR" sz="1400" dirty="0" smtClean="0"/>
              <a:t>5)</a:t>
            </a:r>
            <a:r>
              <a:rPr lang="ko-KR" altLang="en-US" sz="1400" dirty="0" smtClean="0"/>
              <a:t>원래 문자 </a:t>
            </a:r>
            <a:r>
              <a:rPr lang="en-US" altLang="ko-KR" sz="1400" dirty="0" smtClean="0"/>
              <a:t>: |}~  ↔  </a:t>
            </a:r>
            <a:r>
              <a:rPr lang="ko-KR" altLang="en-US" sz="1400" dirty="0" smtClean="0"/>
              <a:t>암호문자 </a:t>
            </a:r>
            <a:r>
              <a:rPr lang="en-US" altLang="ko-KR" sz="1400" dirty="0" smtClean="0"/>
              <a:t>: !"#</a:t>
            </a:r>
          </a:p>
          <a:p>
            <a:pPr algn="ctr"/>
            <a:endParaRPr lang="en-US" altLang="ko-KR" sz="1400" dirty="0" smtClean="0"/>
          </a:p>
          <a:p>
            <a:pPr algn="ctr"/>
            <a:endParaRPr lang="en-US" altLang="ko-KR" sz="1400" dirty="0" smtClean="0"/>
          </a:p>
          <a:p>
            <a:pPr algn="ctr"/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67744" y="3068960"/>
            <a:ext cx="4608512" cy="720080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 algn="ctr"/>
            <a:r>
              <a:rPr lang="ko-KR" altLang="en-US" sz="2400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암호화 알고리즘</a:t>
            </a:r>
            <a:endParaRPr lang="ko-KR" altLang="en-US" sz="2400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1476764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기본 구조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한쪽 모서리가 잘린 사각형 16"/>
          <p:cNvSpPr/>
          <p:nvPr/>
        </p:nvSpPr>
        <p:spPr>
          <a:xfrm>
            <a:off x="395536" y="4271610"/>
            <a:ext cx="8280920" cy="1572518"/>
          </a:xfrm>
          <a:prstGeom prst="snip1Rect">
            <a:avLst>
              <a:gd name="adj" fmla="val 24821"/>
            </a:avLst>
          </a:prstGeom>
          <a:solidFill>
            <a:srgbClr val="F2F2F2">
              <a:alpha val="54902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/>
              <a:t>암호화</a:t>
            </a:r>
            <a:r>
              <a:rPr lang="en-US" altLang="ko-KR" sz="1400" dirty="0" smtClean="0"/>
              <a:t>(Encrypt) </a:t>
            </a:r>
            <a:r>
              <a:rPr lang="ko-KR" altLang="en-US" sz="1400" dirty="0" smtClean="0"/>
              <a:t>및 복호화</a:t>
            </a:r>
            <a:r>
              <a:rPr lang="en-US" altLang="ko-KR" sz="1400" dirty="0" smtClean="0"/>
              <a:t>(Decrypt)</a:t>
            </a:r>
            <a:r>
              <a:rPr lang="ko-KR" altLang="en-US" sz="1400" dirty="0" smtClean="0"/>
              <a:t>에는</a:t>
            </a:r>
          </a:p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시크릿 키</a:t>
            </a:r>
            <a:r>
              <a:rPr lang="en-US" altLang="ko-KR" sz="1400" dirty="0" smtClean="0">
                <a:solidFill>
                  <a:srgbClr val="FF0000"/>
                </a:solidFill>
              </a:rPr>
              <a:t>(Secret Key)</a:t>
            </a:r>
            <a:r>
              <a:rPr lang="ko-KR" altLang="en-US" sz="1400" dirty="0" smtClean="0"/>
              <a:t>가 사용된다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pPr algn="ctr"/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ko-KR" altLang="en-US" sz="1400" dirty="0" smtClean="0"/>
              <a:t> 즉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평문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혹은 암호문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과 시크릿 키를 모두 알고 있어야</a:t>
            </a:r>
          </a:p>
          <a:p>
            <a:pPr algn="ctr"/>
            <a:r>
              <a:rPr lang="ko-KR" altLang="en-US" sz="1400" b="1" dirty="0" smtClean="0"/>
              <a:t>암호화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혹은 복호화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가 가능하다</a:t>
            </a:r>
            <a:r>
              <a:rPr lang="en-US" altLang="ko-KR" sz="1400" dirty="0" smtClean="0"/>
              <a:t>.</a:t>
            </a:r>
          </a:p>
          <a:p>
            <a:pPr algn="ctr"/>
            <a:endParaRPr lang="en-US" altLang="ko-KR" sz="1400" dirty="0" smtClean="0"/>
          </a:p>
        </p:txBody>
      </p:sp>
      <p:sp>
        <p:nvSpPr>
          <p:cNvPr id="10" name="순서도: 데이터 9"/>
          <p:cNvSpPr/>
          <p:nvPr/>
        </p:nvSpPr>
        <p:spPr>
          <a:xfrm>
            <a:off x="827584" y="2039362"/>
            <a:ext cx="1944216" cy="864096"/>
          </a:xfrm>
          <a:prstGeom prst="flowChartInputOutput">
            <a:avLst/>
          </a:prstGeom>
          <a:solidFill>
            <a:srgbClr val="23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평문</a:t>
            </a:r>
            <a:endParaRPr lang="ko-KR" altLang="en-US" b="1" dirty="0"/>
          </a:p>
        </p:txBody>
      </p:sp>
      <p:sp>
        <p:nvSpPr>
          <p:cNvPr id="11" name="순서도: 데이터 10"/>
          <p:cNvSpPr/>
          <p:nvPr/>
        </p:nvSpPr>
        <p:spPr>
          <a:xfrm>
            <a:off x="6444208" y="2039362"/>
            <a:ext cx="1944216" cy="864096"/>
          </a:xfrm>
          <a:prstGeom prst="flowChartInputOutput">
            <a:avLst/>
          </a:prstGeom>
          <a:solidFill>
            <a:srgbClr val="233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평문</a:t>
            </a:r>
            <a:endParaRPr lang="ko-KR" altLang="en-US" b="1" dirty="0"/>
          </a:p>
        </p:txBody>
      </p:sp>
      <p:cxnSp>
        <p:nvCxnSpPr>
          <p:cNvPr id="13" name="직선 화살표 연결선 12"/>
          <p:cNvCxnSpPr>
            <a:stCxn id="10" idx="5"/>
            <a:endCxn id="9" idx="2"/>
          </p:cNvCxnSpPr>
          <p:nvPr/>
        </p:nvCxnSpPr>
        <p:spPr>
          <a:xfrm>
            <a:off x="2577378" y="2471410"/>
            <a:ext cx="12529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364088" y="2471410"/>
            <a:ext cx="12529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데이터 8"/>
          <p:cNvSpPr/>
          <p:nvPr/>
        </p:nvSpPr>
        <p:spPr>
          <a:xfrm>
            <a:off x="3635896" y="2039362"/>
            <a:ext cx="1944216" cy="864096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암호문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이등변 삼각형 15"/>
          <p:cNvSpPr/>
          <p:nvPr/>
        </p:nvSpPr>
        <p:spPr>
          <a:xfrm>
            <a:off x="2339752" y="2543418"/>
            <a:ext cx="1368152" cy="1080120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ko-KR" altLang="en-US" sz="1600" u="sng" dirty="0" smtClean="0"/>
              <a:t>암호화</a:t>
            </a:r>
            <a:endParaRPr lang="ko-KR" altLang="en-US" sz="1600" u="sng" dirty="0"/>
          </a:p>
        </p:txBody>
      </p:sp>
      <p:sp>
        <p:nvSpPr>
          <p:cNvPr id="18" name="이등변 삼각형 17"/>
          <p:cNvSpPr/>
          <p:nvPr/>
        </p:nvSpPr>
        <p:spPr>
          <a:xfrm>
            <a:off x="5148064" y="2543418"/>
            <a:ext cx="1368152" cy="1080120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ko-KR" altLang="en-US" sz="1600" u="sng" dirty="0" smtClean="0"/>
              <a:t>복호화</a:t>
            </a:r>
            <a:endParaRPr lang="ko-KR" altLang="en-US" sz="1600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2508194" y="1340768"/>
            <a:ext cx="4006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600" dirty="0" smtClean="0"/>
              <a:t>기본적으로는 아래와 같은 구조를 가진다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2268852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알고리즘의 종류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한쪽 모서리가 잘린 사각형 16"/>
          <p:cNvSpPr/>
          <p:nvPr/>
        </p:nvSpPr>
        <p:spPr>
          <a:xfrm>
            <a:off x="179512" y="980728"/>
            <a:ext cx="8712968" cy="3040201"/>
          </a:xfrm>
          <a:prstGeom prst="snip1Rect">
            <a:avLst>
              <a:gd name="adj" fmla="val 24821"/>
            </a:avLst>
          </a:prstGeom>
          <a:solidFill>
            <a:srgbClr val="F2F2F2">
              <a:alpha val="54902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/>
              <a:t>암호화 알고리즘은 크게 </a:t>
            </a:r>
            <a:r>
              <a:rPr lang="ko-KR" altLang="en-US" sz="1400" b="1" dirty="0" smtClean="0"/>
              <a:t>두 가지</a:t>
            </a:r>
            <a:r>
              <a:rPr lang="ko-KR" altLang="en-US" sz="1400" dirty="0" smtClean="0"/>
              <a:t>로 나뉜다</a:t>
            </a:r>
            <a:r>
              <a:rPr lang="en-US" altLang="ko-KR" sz="1400" dirty="0" smtClean="0"/>
              <a:t>. (</a:t>
            </a:r>
            <a:r>
              <a:rPr lang="en-US" altLang="ko-KR" sz="1400" i="1" dirty="0" smtClean="0"/>
              <a:t>Hash </a:t>
            </a:r>
            <a:r>
              <a:rPr lang="ko-KR" altLang="en-US" sz="1400" i="1" dirty="0" smtClean="0"/>
              <a:t>함수 방식 제외</a:t>
            </a:r>
            <a:r>
              <a:rPr lang="en-US" altLang="ko-KR" sz="1400" dirty="0" smtClean="0"/>
              <a:t>)</a:t>
            </a:r>
            <a:endParaRPr lang="ko-KR" altLang="en-US" sz="1400" dirty="0" smtClean="0"/>
          </a:p>
          <a:p>
            <a:pPr algn="ctr"/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ko-KR" altLang="en-US" sz="1400" b="1" dirty="0" smtClean="0">
                <a:solidFill>
                  <a:srgbClr val="FF0000"/>
                </a:solidFill>
              </a:rPr>
              <a:t>① 대칭 키 방식</a:t>
            </a:r>
          </a:p>
          <a:p>
            <a:pPr algn="ctr"/>
            <a:r>
              <a:rPr lang="ko-KR" altLang="en-US" sz="1400" dirty="0" smtClean="0"/>
              <a:t>암호화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복호화를</a:t>
            </a:r>
            <a:r>
              <a:rPr lang="ko-KR" altLang="en-US" sz="1400" dirty="0" smtClean="0"/>
              <a:t> 하는 데 사용하는 시크릿 키가 동일한 방식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속도가 월등히 빠르며</a:t>
            </a:r>
            <a:r>
              <a:rPr lang="en-US" altLang="ko-KR" sz="1400" dirty="0" smtClean="0"/>
              <a:t>, </a:t>
            </a:r>
          </a:p>
          <a:p>
            <a:pPr algn="ctr"/>
            <a:r>
              <a:rPr lang="ko-KR" altLang="en-US" sz="1400" dirty="0" smtClean="0"/>
              <a:t>시크릿 키가 유출될 시 해킹이 쉬움</a:t>
            </a:r>
          </a:p>
          <a:p>
            <a:pPr algn="ctr"/>
            <a:r>
              <a:rPr lang="en-US" altLang="ko-KR" sz="1400" dirty="0" smtClean="0"/>
              <a:t>VPN, </a:t>
            </a:r>
            <a:r>
              <a:rPr lang="ko-KR" altLang="en-US" sz="1400" dirty="0" smtClean="0"/>
              <a:t>인터넷메일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전자메일</a:t>
            </a:r>
            <a:r>
              <a:rPr lang="en-US" altLang="ko-KR" sz="1400" dirty="0" smtClean="0"/>
              <a:t>, HTTPS </a:t>
            </a:r>
            <a:r>
              <a:rPr lang="ko-KR" altLang="en-US" sz="1400" dirty="0" smtClean="0"/>
              <a:t>등 대부분의 암호화에 이용</a:t>
            </a:r>
            <a:endParaRPr lang="en-US" altLang="ko-KR" sz="1400" dirty="0" smtClean="0"/>
          </a:p>
          <a:p>
            <a:pPr algn="ctr"/>
            <a:endParaRPr lang="ko-KR" altLang="en-US" sz="1400" dirty="0" smtClean="0"/>
          </a:p>
          <a:p>
            <a:pPr algn="ctr"/>
            <a:r>
              <a:rPr lang="ko-KR" altLang="en-US" sz="1400" b="1" dirty="0" smtClean="0"/>
              <a:t>② 비대칭 키 방식</a:t>
            </a:r>
          </a:p>
          <a:p>
            <a:pPr algn="ctr"/>
            <a:r>
              <a:rPr lang="ko-KR" altLang="en-US" sz="1400" dirty="0" smtClean="0"/>
              <a:t>암호화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복호화를</a:t>
            </a:r>
            <a:r>
              <a:rPr lang="ko-KR" altLang="en-US" sz="1400" dirty="0" smtClean="0"/>
              <a:t> 하는 데 사용하는 시크릿 키가 동일하지 않은 방식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속도가 느리며</a:t>
            </a:r>
            <a:r>
              <a:rPr lang="en-US" altLang="ko-KR" sz="1400" dirty="0" smtClean="0"/>
              <a:t>, </a:t>
            </a:r>
          </a:p>
          <a:p>
            <a:pPr algn="ctr"/>
            <a:r>
              <a:rPr lang="ko-KR" altLang="en-US" sz="1400" dirty="0" smtClean="0"/>
              <a:t>해킹이 보다 어려움</a:t>
            </a:r>
          </a:p>
          <a:p>
            <a:pPr algn="ctr"/>
            <a:r>
              <a:rPr lang="ko-KR" altLang="en-US" sz="1400" dirty="0" smtClean="0"/>
              <a:t>전자서명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봉투 등 특정인에게 암호화된 내용을 발송할 때 이용</a:t>
            </a:r>
            <a:endParaRPr lang="en-US" altLang="ko-KR" sz="1400" dirty="0" smtClean="0"/>
          </a:p>
          <a:p>
            <a:pPr algn="ctr"/>
            <a:endParaRPr lang="en-US" altLang="ko-KR" sz="1400" dirty="0" smtClean="0"/>
          </a:p>
        </p:txBody>
      </p:sp>
      <p:pic>
        <p:nvPicPr>
          <p:cNvPr id="34818" name="Picture 2" descr="C:\Users\even1415\Desktop\다운로드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748" y="4221088"/>
            <a:ext cx="8684732" cy="22322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2268852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알고리즘의 종류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한쪽 모서리가 잘린 사각형 16"/>
          <p:cNvSpPr/>
          <p:nvPr/>
        </p:nvSpPr>
        <p:spPr>
          <a:xfrm>
            <a:off x="179512" y="776622"/>
            <a:ext cx="8712968" cy="838676"/>
          </a:xfrm>
          <a:prstGeom prst="snip1Rect">
            <a:avLst>
              <a:gd name="adj" fmla="val 24821"/>
            </a:avLst>
          </a:prstGeom>
          <a:solidFill>
            <a:srgbClr val="F2F2F2">
              <a:alpha val="54902"/>
            </a:srgbClr>
          </a:solidFill>
        </p:spPr>
        <p:txBody>
          <a:bodyPr wrap="square" anchor="ctr">
            <a:spAutoFit/>
          </a:bodyPr>
          <a:lstStyle/>
          <a:p>
            <a:pPr algn="ctr"/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암호화 알고리즘은 아래와 같이 분류된다</a:t>
            </a:r>
            <a:r>
              <a:rPr lang="en-US" altLang="ko-KR" sz="1400" dirty="0" smtClean="0"/>
              <a:t>.</a:t>
            </a:r>
          </a:p>
          <a:p>
            <a:pPr algn="ctr"/>
            <a:endParaRPr lang="en-US" altLang="ko-KR" sz="1400" dirty="0" smtClean="0"/>
          </a:p>
        </p:txBody>
      </p:sp>
      <p:pic>
        <p:nvPicPr>
          <p:cNvPr id="37890" name="Picture 2" descr="C:\Users\even1415\Desktop\다운로드 (2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44824"/>
            <a:ext cx="8199311" cy="4392488"/>
          </a:xfrm>
          <a:prstGeom prst="rect">
            <a:avLst/>
          </a:prstGeom>
          <a:noFill/>
          <a:effectLst>
            <a:softEdge rad="63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67744" y="3068960"/>
            <a:ext cx="4608512" cy="720080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 algn="ctr"/>
            <a:r>
              <a:rPr lang="en-US" altLang="ko-KR" sz="2400" b="1" i="1" spc="30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AES</a:t>
            </a:r>
            <a:r>
              <a:rPr lang="ko-KR" altLang="en-US" sz="2400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알고리즘</a:t>
            </a:r>
            <a:endParaRPr lang="ko-KR" altLang="en-US" sz="2400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2268852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정의 및 등장배경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한쪽 모서리가 잘린 사각형 16"/>
          <p:cNvSpPr/>
          <p:nvPr/>
        </p:nvSpPr>
        <p:spPr>
          <a:xfrm>
            <a:off x="179512" y="980728"/>
            <a:ext cx="8712968" cy="4590574"/>
          </a:xfrm>
          <a:prstGeom prst="snip1Rect">
            <a:avLst>
              <a:gd name="adj" fmla="val 18263"/>
            </a:avLst>
          </a:prstGeom>
          <a:solidFill>
            <a:srgbClr val="F2F2F2">
              <a:alpha val="54902"/>
            </a:srgbClr>
          </a:solidFill>
        </p:spPr>
        <p:txBody>
          <a:bodyPr wrap="square" anchor="t">
            <a:spAutoFit/>
          </a:bodyPr>
          <a:lstStyle/>
          <a:p>
            <a:pPr algn="ctr"/>
            <a:endParaRPr lang="en-US" altLang="ko-KR" sz="1400" dirty="0" smtClean="0"/>
          </a:p>
          <a:p>
            <a:pPr algn="ctr"/>
            <a:endParaRPr lang="en-US" altLang="ko-KR" sz="1400" dirty="0" smtClean="0"/>
          </a:p>
          <a:p>
            <a:pPr algn="ctr"/>
            <a:r>
              <a:rPr lang="en-US" altLang="ko-KR" sz="1400" dirty="0" smtClean="0"/>
              <a:t>AES</a:t>
            </a:r>
            <a:r>
              <a:rPr lang="ko-KR" altLang="en-US" sz="1400" dirty="0" smtClean="0"/>
              <a:t>이전 미국 표준 기술 연구소는 </a:t>
            </a:r>
            <a:r>
              <a:rPr lang="en-US" altLang="ko-KR" sz="1400" dirty="0" smtClean="0"/>
              <a:t>1977</a:t>
            </a:r>
            <a:r>
              <a:rPr lang="ko-KR" altLang="en-US" sz="1400" dirty="0" smtClean="0"/>
              <a:t>년에 </a:t>
            </a:r>
            <a:r>
              <a:rPr lang="en-US" altLang="ko-KR" sz="1400" b="1" dirty="0" smtClean="0"/>
              <a:t>DES</a:t>
            </a:r>
            <a:r>
              <a:rPr lang="ko-KR" altLang="en-US" sz="1400" b="1" dirty="0" smtClean="0"/>
              <a:t>를 표준</a:t>
            </a:r>
            <a:r>
              <a:rPr lang="ko-KR" altLang="en-US" sz="1400" dirty="0" smtClean="0"/>
              <a:t>으로 지정하였고 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DES</a:t>
            </a:r>
            <a:r>
              <a:rPr lang="ko-KR" altLang="en-US" sz="1400" dirty="0" smtClean="0"/>
              <a:t>는 오랫동안 </a:t>
            </a:r>
            <a:r>
              <a:rPr lang="ko-KR" altLang="en-US" sz="1400" b="1" dirty="0" smtClean="0"/>
              <a:t>암호화의 표준</a:t>
            </a:r>
            <a:r>
              <a:rPr lang="ko-KR" altLang="en-US" sz="1400" dirty="0" smtClean="0"/>
              <a:t>으로 잘 사용되었다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pPr algn="ctr"/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ko-KR" altLang="en-US" sz="1400" dirty="0" smtClean="0"/>
              <a:t>그러나 </a:t>
            </a:r>
            <a:r>
              <a:rPr lang="en-US" altLang="ko-KR" sz="1400" dirty="0" smtClean="0"/>
              <a:t>1990</a:t>
            </a:r>
            <a:r>
              <a:rPr lang="ko-KR" altLang="en-US" sz="1400" dirty="0" smtClean="0"/>
              <a:t>년대에 </a:t>
            </a:r>
            <a:r>
              <a:rPr lang="ko-KR" altLang="en-US" sz="1400" b="1" dirty="0" smtClean="0"/>
              <a:t>기술의 발전</a:t>
            </a:r>
            <a:r>
              <a:rPr lang="ko-KR" altLang="en-US" sz="1400" dirty="0" smtClean="0"/>
              <a:t>으로 </a:t>
            </a:r>
            <a:r>
              <a:rPr lang="en-US" altLang="ko-KR" sz="1400" dirty="0" smtClean="0"/>
              <a:t>56</a:t>
            </a:r>
            <a:r>
              <a:rPr lang="ko-KR" altLang="en-US" sz="1400" dirty="0" smtClean="0"/>
              <a:t>비트 키를 쓰는 </a:t>
            </a:r>
            <a:r>
              <a:rPr lang="en-US" altLang="ko-KR" sz="1400" dirty="0" smtClean="0"/>
              <a:t>DES</a:t>
            </a:r>
            <a:r>
              <a:rPr lang="ko-KR" altLang="en-US" sz="1400" dirty="0" smtClean="0"/>
              <a:t>가 더 이상 안전하지 않게 됨에 따라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암호화 알고리즘의 발전이 요구되었다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pPr algn="ctr"/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ko-KR" altLang="en-US" sz="1400" dirty="0" smtClean="0">
                <a:solidFill>
                  <a:srgbClr val="00B0F0"/>
                </a:solidFill>
              </a:rPr>
              <a:t> </a:t>
            </a:r>
            <a:r>
              <a:rPr lang="ko-KR" altLang="en-US" sz="1400" dirty="0" smtClean="0">
                <a:solidFill>
                  <a:srgbClr val="FF0000"/>
                </a:solidFill>
              </a:rPr>
              <a:t>* 현재 </a:t>
            </a:r>
            <a:r>
              <a:rPr lang="en-US" altLang="ko-KR" sz="1400" dirty="0" smtClean="0">
                <a:solidFill>
                  <a:srgbClr val="FF0000"/>
                </a:solidFill>
              </a:rPr>
              <a:t>CPU</a:t>
            </a:r>
            <a:r>
              <a:rPr lang="ko-KR" altLang="en-US" sz="1400" dirty="0" smtClean="0">
                <a:solidFill>
                  <a:srgbClr val="FF0000"/>
                </a:solidFill>
              </a:rPr>
              <a:t>사양 중 하나인 인텔 </a:t>
            </a:r>
            <a:r>
              <a:rPr lang="en-US" altLang="ko-KR" sz="1400" dirty="0" smtClean="0">
                <a:solidFill>
                  <a:srgbClr val="FF0000"/>
                </a:solidFill>
              </a:rPr>
              <a:t>9900K </a:t>
            </a:r>
            <a:r>
              <a:rPr lang="ko-KR" altLang="en-US" sz="1400" dirty="0" smtClean="0">
                <a:solidFill>
                  <a:srgbClr val="FF0000"/>
                </a:solidFill>
              </a:rPr>
              <a:t>기준으로</a:t>
            </a:r>
          </a:p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DES </a:t>
            </a:r>
            <a:r>
              <a:rPr lang="ko-KR" altLang="en-US" sz="1400" dirty="0" smtClean="0">
                <a:solidFill>
                  <a:srgbClr val="FF0000"/>
                </a:solidFill>
              </a:rPr>
              <a:t>알고리즘은 반나절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약 </a:t>
            </a:r>
            <a:r>
              <a:rPr lang="en-US" altLang="ko-KR" sz="1400" dirty="0" smtClean="0">
                <a:solidFill>
                  <a:srgbClr val="FF0000"/>
                </a:solidFill>
              </a:rPr>
              <a:t>12</a:t>
            </a:r>
            <a:r>
              <a:rPr lang="ko-KR" altLang="en-US" sz="1400" dirty="0" smtClean="0">
                <a:solidFill>
                  <a:srgbClr val="FF0000"/>
                </a:solidFill>
              </a:rPr>
              <a:t>시간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r>
              <a:rPr lang="ko-KR" altLang="en-US" sz="1400" dirty="0" smtClean="0">
                <a:solidFill>
                  <a:srgbClr val="FF0000"/>
                </a:solidFill>
              </a:rPr>
              <a:t>이면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해킹가능</a:t>
            </a:r>
          </a:p>
          <a:p>
            <a:pPr algn="ctr"/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ko-KR" altLang="en-US" sz="1400" dirty="0" smtClean="0"/>
              <a:t> </a:t>
            </a:r>
            <a:r>
              <a:rPr lang="en-US" altLang="ko-KR" sz="1400" dirty="0" smtClean="0"/>
              <a:t>1997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9</a:t>
            </a:r>
            <a:r>
              <a:rPr lang="ko-KR" altLang="en-US" sz="1400" dirty="0" smtClean="0"/>
              <a:t>월 알고리즘 공모를 받아서 </a:t>
            </a:r>
            <a:r>
              <a:rPr lang="en-US" altLang="ko-KR" sz="1400" dirty="0" smtClean="0"/>
              <a:t>2001</a:t>
            </a:r>
            <a:r>
              <a:rPr lang="ko-KR" altLang="en-US" sz="1400" dirty="0" smtClean="0"/>
              <a:t>년 </a:t>
            </a:r>
            <a:r>
              <a:rPr lang="en-US" altLang="ko-KR" sz="1400" dirty="0" smtClean="0"/>
              <a:t>11</a:t>
            </a:r>
            <a:r>
              <a:rPr lang="ko-KR" altLang="en-US" sz="1400" dirty="0" smtClean="0"/>
              <a:t>월 </a:t>
            </a:r>
            <a:r>
              <a:rPr lang="en-US" altLang="ko-KR" sz="1400" dirty="0" smtClean="0"/>
              <a:t>26</a:t>
            </a:r>
            <a:r>
              <a:rPr lang="ko-KR" altLang="en-US" sz="1400" dirty="0" smtClean="0"/>
              <a:t>일에</a:t>
            </a:r>
          </a:p>
          <a:p>
            <a:pPr algn="ctr"/>
            <a:r>
              <a:rPr lang="en-US" altLang="ko-KR" sz="1400" b="1" dirty="0" err="1" smtClean="0"/>
              <a:t>Rijndael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레인달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알고리즘을 </a:t>
            </a:r>
            <a:r>
              <a:rPr lang="en-US" altLang="ko-KR" sz="1400" b="1" dirty="0" smtClean="0"/>
              <a:t>AES </a:t>
            </a:r>
            <a:r>
              <a:rPr lang="ko-KR" altLang="en-US" sz="1400" b="1" dirty="0" smtClean="0"/>
              <a:t>알고리즘으로 채택</a:t>
            </a:r>
            <a:r>
              <a:rPr lang="ko-KR" altLang="en-US" sz="1400" dirty="0" smtClean="0"/>
              <a:t>함</a:t>
            </a:r>
          </a:p>
          <a:p>
            <a:pPr algn="ctr"/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en-US" altLang="ko-KR" sz="1400" dirty="0" smtClean="0"/>
              <a:t>AES </a:t>
            </a:r>
            <a:r>
              <a:rPr lang="ko-KR" altLang="en-US" sz="1400" dirty="0" smtClean="0"/>
              <a:t>알고리즘은 </a:t>
            </a:r>
            <a:r>
              <a:rPr lang="ko-KR" altLang="en-US" sz="1400" b="1" dirty="0" smtClean="0"/>
              <a:t>암호화 키의 길이</a:t>
            </a:r>
            <a:r>
              <a:rPr lang="ko-KR" altLang="en-US" sz="1400" dirty="0" smtClean="0"/>
              <a:t>에 따라</a:t>
            </a:r>
          </a:p>
          <a:p>
            <a:pPr algn="ctr"/>
            <a:r>
              <a:rPr lang="en-US" altLang="ko-KR" sz="1400" dirty="0" smtClean="0"/>
              <a:t>AES-128, AES-192, AES-256 </a:t>
            </a:r>
            <a:r>
              <a:rPr lang="ko-KR" altLang="en-US" sz="1400" dirty="0" smtClean="0"/>
              <a:t>으로 나뉨</a:t>
            </a:r>
            <a:endParaRPr lang="en-US" altLang="ko-KR" sz="1400" dirty="0" smtClean="0"/>
          </a:p>
          <a:p>
            <a:pPr algn="ctr"/>
            <a:endParaRPr lang="en-US" altLang="ko-KR" sz="1400" dirty="0" smtClean="0"/>
          </a:p>
          <a:p>
            <a:pPr algn="ctr"/>
            <a:endParaRPr lang="en-US" altLang="ko-KR" sz="1400" dirty="0" smtClean="0"/>
          </a:p>
          <a:p>
            <a:pPr algn="ctr"/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1404756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동작방식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한쪽 모서리가 잘린 사각형 16"/>
          <p:cNvSpPr/>
          <p:nvPr/>
        </p:nvSpPr>
        <p:spPr>
          <a:xfrm>
            <a:off x="179512" y="980728"/>
            <a:ext cx="8712968" cy="1221700"/>
          </a:xfrm>
          <a:prstGeom prst="snip1Rect">
            <a:avLst>
              <a:gd name="adj" fmla="val 44926"/>
            </a:avLst>
          </a:prstGeom>
          <a:solidFill>
            <a:srgbClr val="F2F2F2">
              <a:alpha val="54902"/>
            </a:srgbClr>
          </a:solidFill>
        </p:spPr>
        <p:txBody>
          <a:bodyPr wrap="square" anchor="t">
            <a:spAutoFit/>
          </a:bodyPr>
          <a:lstStyle/>
          <a:p>
            <a:pPr algn="ctr"/>
            <a:r>
              <a:rPr lang="ko-KR" altLang="en-US" sz="1400" dirty="0" smtClean="0"/>
              <a:t> </a:t>
            </a:r>
            <a:r>
              <a:rPr lang="ko-KR" altLang="en-US" sz="1400" dirty="0" err="1" smtClean="0"/>
              <a:t>대칭키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암호화 키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의 </a:t>
            </a:r>
            <a:r>
              <a:rPr lang="ko-KR" altLang="en-US" sz="1400" b="1" dirty="0" smtClean="0"/>
              <a:t>크기에 따라 </a:t>
            </a:r>
            <a:r>
              <a:rPr lang="ko-KR" altLang="en-US" sz="1400" dirty="0" smtClean="0"/>
              <a:t>알고리즘 결정</a:t>
            </a:r>
          </a:p>
          <a:p>
            <a:pPr algn="ctr"/>
            <a:r>
              <a:rPr lang="ko-KR" altLang="en-US" sz="1400" dirty="0" smtClean="0"/>
              <a:t>기본적으로는 </a:t>
            </a:r>
            <a:r>
              <a:rPr lang="ko-KR" altLang="en-US" sz="1400" b="1" dirty="0" err="1" smtClean="0"/>
              <a:t>대칭키</a:t>
            </a:r>
            <a:r>
              <a:rPr lang="ko-KR" altLang="en-US" sz="1400" dirty="0" smtClean="0"/>
              <a:t> 방식을 따름</a:t>
            </a:r>
          </a:p>
          <a:p>
            <a:pPr algn="ctr"/>
            <a:r>
              <a:rPr lang="ko-KR" altLang="en-US" sz="1400" dirty="0" smtClean="0"/>
              <a:t> </a:t>
            </a:r>
            <a:r>
              <a:rPr lang="en-US" altLang="ko-KR" sz="1400" dirty="0" smtClean="0"/>
              <a:t>AES-128 </a:t>
            </a:r>
            <a:r>
              <a:rPr lang="ko-KR" altLang="en-US" sz="1400" dirty="0" smtClean="0"/>
              <a:t>기준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총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 라운드를 진행하며 평문을 암호화</a:t>
            </a:r>
          </a:p>
          <a:p>
            <a:pPr algn="ctr"/>
            <a:endParaRPr lang="en-US" altLang="ko-KR" sz="1400" dirty="0" smtClean="0"/>
          </a:p>
        </p:txBody>
      </p:sp>
      <p:pic>
        <p:nvPicPr>
          <p:cNvPr id="38914" name="Picture 2" descr="C:\Users\even1415\Desktop\crypto_symmetric_key_0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1600" y="2564904"/>
            <a:ext cx="6984776" cy="3962791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2484876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예제코드</a:t>
            </a:r>
            <a:r>
              <a:rPr lang="en-US" altLang="ko-KR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(Add-On)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한쪽 모서리가 잘린 사각형 16"/>
          <p:cNvSpPr/>
          <p:nvPr/>
        </p:nvSpPr>
        <p:spPr>
          <a:xfrm>
            <a:off x="251520" y="904205"/>
            <a:ext cx="8640960" cy="1012627"/>
          </a:xfrm>
          <a:prstGeom prst="snip1Rect">
            <a:avLst>
              <a:gd name="adj" fmla="val 50000"/>
            </a:avLst>
          </a:prstGeom>
          <a:solidFill>
            <a:srgbClr val="F2F2F2">
              <a:alpha val="54902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dirty="0" smtClean="0"/>
              <a:t>AES-128 </a:t>
            </a:r>
            <a:r>
              <a:rPr lang="ko-KR" altLang="en-US" dirty="0" smtClean="0"/>
              <a:t>방식과 </a:t>
            </a:r>
            <a:r>
              <a:rPr lang="en-US" altLang="ko-KR" dirty="0" smtClean="0"/>
              <a:t>AES-256 </a:t>
            </a:r>
            <a:r>
              <a:rPr lang="ko-KR" altLang="en-US" dirty="0" smtClean="0"/>
              <a:t>방식을 비교</a:t>
            </a:r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기본적인 구현내용은 완전히 동일함</a:t>
            </a:r>
            <a:r>
              <a:rPr lang="en-US" altLang="ko-KR" dirty="0" smtClean="0"/>
              <a:t>)</a:t>
            </a:r>
          </a:p>
          <a:p>
            <a:pPr algn="ctr"/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2071638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프로젝트 소개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한쪽 모서리가 잘린 사각형 16"/>
          <p:cNvSpPr/>
          <p:nvPr/>
        </p:nvSpPr>
        <p:spPr>
          <a:xfrm>
            <a:off x="179512" y="1556792"/>
            <a:ext cx="8712968" cy="648072"/>
          </a:xfrm>
          <a:prstGeom prst="snip1Rect">
            <a:avLst>
              <a:gd name="adj" fmla="val 20424"/>
            </a:avLst>
          </a:prstGeom>
          <a:solidFill>
            <a:srgbClr val="FFFFFF">
              <a:alpha val="54118"/>
            </a:srgbClr>
          </a:solidFill>
        </p:spPr>
        <p:txBody>
          <a:bodyPr wrap="square" lIns="108000" rIns="36000" anchor="ctr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600" dirty="0" smtClean="0"/>
              <a:t> </a:t>
            </a:r>
            <a:r>
              <a:rPr lang="ko-KR" altLang="en-US" sz="1400" dirty="0" smtClean="0"/>
              <a:t>각 사이트 별로 상이한 아이디와 패스워드를 하나의 프로그램에서 통합 관리하기 위한 프로그램입니다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18" name="한쪽 모서리가 잘린 사각형 17"/>
          <p:cNvSpPr/>
          <p:nvPr/>
        </p:nvSpPr>
        <p:spPr>
          <a:xfrm>
            <a:off x="179512" y="2564902"/>
            <a:ext cx="8786397" cy="1224138"/>
          </a:xfrm>
          <a:prstGeom prst="snip1Rect">
            <a:avLst>
              <a:gd name="adj" fmla="val 20424"/>
            </a:avLst>
          </a:prstGeom>
          <a:solidFill>
            <a:srgbClr val="FFFFFF">
              <a:alpha val="54118"/>
            </a:srgbClr>
          </a:solidFill>
        </p:spPr>
        <p:txBody>
          <a:bodyPr wrap="square" lIns="108000" rIns="36000" anchor="ctr"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400" dirty="0" smtClean="0"/>
              <a:t> 사이트 별로 회원가입에 필요한 비밀번호의 형식이 달라 비밀번호를 혼동하는 일이 잦아서 메모장 등에 </a:t>
            </a:r>
            <a:endParaRPr lang="en-US" altLang="ko-KR" sz="1400" dirty="0" smtClean="0"/>
          </a:p>
          <a:p>
            <a:r>
              <a:rPr lang="ko-KR" altLang="en-US" sz="1400" dirty="0" smtClean="0"/>
              <a:t>  메모를 해두곤 했습니다</a:t>
            </a:r>
            <a:r>
              <a:rPr lang="en-US" altLang="ko-KR" sz="1400" dirty="0" smtClean="0"/>
              <a:t>. </a:t>
            </a:r>
          </a:p>
          <a:p>
            <a:r>
              <a:rPr lang="en-US" altLang="ko-KR" sz="1400" dirty="0" smtClean="0"/>
              <a:t>   </a:t>
            </a:r>
            <a:r>
              <a:rPr lang="ko-KR" altLang="en-US" sz="1400" dirty="0" smtClean="0"/>
              <a:t>하지만 기존의 메모장에 기록하는 방식은 보안에 취약하기 때문에 비밀번호만 따로 관리 할 수 있는 </a:t>
            </a:r>
            <a:endParaRPr lang="en-US" altLang="ko-KR" sz="1400" dirty="0" smtClean="0"/>
          </a:p>
          <a:p>
            <a:r>
              <a:rPr lang="ko-KR" altLang="en-US" sz="1400" dirty="0" smtClean="0"/>
              <a:t>  프로그램을 만들고자 이 프로그램을 기획하게 되었습니다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19" name="한쪽 모서리가 잘린 사각형 18"/>
          <p:cNvSpPr/>
          <p:nvPr/>
        </p:nvSpPr>
        <p:spPr>
          <a:xfrm>
            <a:off x="179512" y="4123923"/>
            <a:ext cx="8784976" cy="817245"/>
          </a:xfrm>
          <a:prstGeom prst="snip1Rect">
            <a:avLst>
              <a:gd name="adj" fmla="val 20424"/>
            </a:avLst>
          </a:prstGeom>
          <a:solidFill>
            <a:srgbClr val="FFFFFF">
              <a:alpha val="54118"/>
            </a:srgbClr>
          </a:solidFill>
        </p:spPr>
        <p:txBody>
          <a:bodyPr wrap="none" lIns="108000" rIns="36000" anchor="ctr">
            <a:noAutofit/>
          </a:bodyPr>
          <a:lstStyle/>
          <a:p>
            <a:endParaRPr lang="en-US" altLang="ko-KR" sz="1400" dirty="0" smtClean="0"/>
          </a:p>
          <a:p>
            <a:pPr>
              <a:buFont typeface="Wingdings" pitchFamily="2" charset="2"/>
              <a:buChar char="ü"/>
            </a:pPr>
            <a:r>
              <a:rPr lang="ko-KR" altLang="en-US" sz="1400" dirty="0" smtClean="0"/>
              <a:t> 카이사르</a:t>
            </a:r>
            <a:r>
              <a:rPr lang="en-US" altLang="ko-KR" sz="1400" dirty="0" smtClean="0"/>
              <a:t>, AES</a:t>
            </a:r>
            <a:r>
              <a:rPr lang="ko-KR" altLang="en-US" sz="1400" dirty="0" smtClean="0"/>
              <a:t>암호화 알고리즘을 이용하여 사용자의 비밀번호를 안전하게 관리합니다</a:t>
            </a:r>
            <a:r>
              <a:rPr lang="en-US" altLang="ko-KR" sz="1400" dirty="0" smtClean="0"/>
              <a:t>.</a:t>
            </a:r>
          </a:p>
          <a:p>
            <a:pPr>
              <a:buFont typeface="Wingdings" pitchFamily="2" charset="2"/>
              <a:buChar char="ü"/>
            </a:pPr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67744" y="3068960"/>
            <a:ext cx="4608512" cy="720080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 algn="ctr"/>
            <a:r>
              <a:rPr lang="ko-KR" altLang="en-US" sz="2400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프로젝트 설계</a:t>
            </a:r>
            <a:endParaRPr lang="ko-KR" altLang="en-US" sz="2400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1836804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en-US" altLang="ko-KR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Flow chart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19971" y="1412776"/>
            <a:ext cx="1728192" cy="504056"/>
          </a:xfrm>
          <a:prstGeom prst="roundRect">
            <a:avLst/>
          </a:prstGeom>
          <a:solidFill>
            <a:srgbClr val="D9D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프로그램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시작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11760" y="1412776"/>
            <a:ext cx="1728192" cy="504056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로그인 페이지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진입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5" name="다이아몬드 4"/>
          <p:cNvSpPr/>
          <p:nvPr/>
        </p:nvSpPr>
        <p:spPr>
          <a:xfrm>
            <a:off x="4479178" y="1412776"/>
            <a:ext cx="1728192" cy="504056"/>
          </a:xfrm>
          <a:prstGeom prst="diamond">
            <a:avLst/>
          </a:prstGeom>
          <a:solidFill>
            <a:srgbClr val="FF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회원여부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12378" y="1412776"/>
            <a:ext cx="1728192" cy="504056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회원가입 페이지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진입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79178" y="2564904"/>
            <a:ext cx="1728192" cy="504056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목록조</a:t>
            </a:r>
            <a:r>
              <a:rPr lang="ko-KR" altLang="en-US" sz="1100" dirty="0">
                <a:solidFill>
                  <a:schemeClr val="tx1"/>
                </a:solidFill>
              </a:rPr>
              <a:t>회</a:t>
            </a:r>
            <a:r>
              <a:rPr lang="ko-KR" altLang="en-US" sz="1100" dirty="0" smtClean="0">
                <a:solidFill>
                  <a:schemeClr val="tx1"/>
                </a:solidFill>
              </a:rPr>
              <a:t> 페이지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진입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9" name="다이아몬드 8"/>
          <p:cNvSpPr/>
          <p:nvPr/>
        </p:nvSpPr>
        <p:spPr>
          <a:xfrm>
            <a:off x="320416" y="4526150"/>
            <a:ext cx="1728192" cy="504056"/>
          </a:xfrm>
          <a:prstGeom prst="diamond">
            <a:avLst/>
          </a:prstGeom>
          <a:solidFill>
            <a:srgbClr val="FF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저장</a:t>
            </a:r>
            <a:r>
              <a:rPr lang="en-US" altLang="ko-KR" sz="1100" dirty="0" smtClean="0">
                <a:solidFill>
                  <a:schemeClr val="tx1"/>
                </a:solidFill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</a:rPr>
              <a:t>초기화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다이아몬드 9"/>
          <p:cNvSpPr/>
          <p:nvPr/>
        </p:nvSpPr>
        <p:spPr>
          <a:xfrm>
            <a:off x="3614637" y="4526150"/>
            <a:ext cx="1728192" cy="504056"/>
          </a:xfrm>
          <a:prstGeom prst="diamond">
            <a:avLst/>
          </a:prstGeom>
          <a:solidFill>
            <a:srgbClr val="FF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계정비번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입</a:t>
            </a:r>
            <a:r>
              <a:rPr lang="ko-KR" altLang="en-US" sz="1100" dirty="0">
                <a:solidFill>
                  <a:schemeClr val="tx1"/>
                </a:solidFill>
              </a:rPr>
              <a:t>력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789040"/>
            <a:ext cx="1728192" cy="504056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신규 정보</a:t>
            </a:r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</a:rPr>
              <a:t>사이트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추가</a:t>
            </a:r>
            <a:r>
              <a:rPr lang="en-US" altLang="ko-KR" sz="1100" dirty="0" smtClean="0">
                <a:solidFill>
                  <a:schemeClr val="tx1"/>
                </a:solidFill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</a:rPr>
              <a:t>수정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14637" y="3789040"/>
            <a:ext cx="1728192" cy="504056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복호화 암호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조회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04248" y="3802768"/>
            <a:ext cx="1728192" cy="504056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웹사이트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이</a:t>
            </a:r>
            <a:r>
              <a:rPr lang="ko-KR" altLang="en-US" sz="1100" dirty="0">
                <a:solidFill>
                  <a:schemeClr val="tx1"/>
                </a:solidFill>
              </a:rPr>
              <a:t>동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12378" y="332656"/>
            <a:ext cx="1728192" cy="504056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회원정보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입력 및 저장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14637" y="5301208"/>
            <a:ext cx="1728192" cy="504056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복호화 암호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출력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16" name="다이아몬드 15"/>
          <p:cNvSpPr/>
          <p:nvPr/>
        </p:nvSpPr>
        <p:spPr>
          <a:xfrm>
            <a:off x="3615082" y="6021288"/>
            <a:ext cx="1728192" cy="504056"/>
          </a:xfrm>
          <a:prstGeom prst="diamond">
            <a:avLst/>
          </a:prstGeom>
          <a:solidFill>
            <a:srgbClr val="FF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수정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3" idx="3"/>
            <a:endCxn id="4" idx="1"/>
          </p:cNvCxnSpPr>
          <p:nvPr/>
        </p:nvCxnSpPr>
        <p:spPr>
          <a:xfrm>
            <a:off x="2048163" y="1664804"/>
            <a:ext cx="36359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4" idx="3"/>
            <a:endCxn id="5" idx="1"/>
          </p:cNvCxnSpPr>
          <p:nvPr/>
        </p:nvCxnSpPr>
        <p:spPr>
          <a:xfrm>
            <a:off x="4139952" y="1664804"/>
            <a:ext cx="3392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5" idx="3"/>
            <a:endCxn id="6" idx="1"/>
          </p:cNvCxnSpPr>
          <p:nvPr/>
        </p:nvCxnSpPr>
        <p:spPr>
          <a:xfrm>
            <a:off x="6207370" y="1664804"/>
            <a:ext cx="60500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7668344" y="836712"/>
            <a:ext cx="8130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5" idx="2"/>
            <a:endCxn id="7" idx="0"/>
          </p:cNvCxnSpPr>
          <p:nvPr/>
        </p:nvCxnSpPr>
        <p:spPr>
          <a:xfrm>
            <a:off x="5343274" y="1916832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1" idx="2"/>
            <a:endCxn id="9" idx="0"/>
          </p:cNvCxnSpPr>
          <p:nvPr/>
        </p:nvCxnSpPr>
        <p:spPr>
          <a:xfrm flipH="1">
            <a:off x="1184512" y="4293096"/>
            <a:ext cx="3112" cy="2330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2" idx="2"/>
            <a:endCxn id="10" idx="0"/>
          </p:cNvCxnSpPr>
          <p:nvPr/>
        </p:nvCxnSpPr>
        <p:spPr>
          <a:xfrm>
            <a:off x="4478733" y="4293096"/>
            <a:ext cx="0" cy="2330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0" idx="2"/>
            <a:endCxn id="15" idx="0"/>
          </p:cNvCxnSpPr>
          <p:nvPr/>
        </p:nvCxnSpPr>
        <p:spPr>
          <a:xfrm>
            <a:off x="4478733" y="5030206"/>
            <a:ext cx="0" cy="2710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2"/>
            <a:endCxn id="16" idx="0"/>
          </p:cNvCxnSpPr>
          <p:nvPr/>
        </p:nvCxnSpPr>
        <p:spPr>
          <a:xfrm>
            <a:off x="4478733" y="5805264"/>
            <a:ext cx="445" cy="2160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9" idx="3"/>
            <a:endCxn id="11" idx="3"/>
          </p:cNvCxnSpPr>
          <p:nvPr/>
        </p:nvCxnSpPr>
        <p:spPr>
          <a:xfrm flipV="1">
            <a:off x="2048608" y="4041068"/>
            <a:ext cx="3112" cy="737110"/>
          </a:xfrm>
          <a:prstGeom prst="bentConnector3">
            <a:avLst>
              <a:gd name="adj1" fmla="val 1761680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19971" y="5311451"/>
            <a:ext cx="1728192" cy="504056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DB</a:t>
            </a:r>
            <a:r>
              <a:rPr lang="ko-KR" altLang="en-US" sz="1100" dirty="0" smtClean="0">
                <a:solidFill>
                  <a:schemeClr val="tx1"/>
                </a:solidFill>
              </a:rPr>
              <a:t>에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정보 저장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>
            <a:stCxn id="9" idx="2"/>
            <a:endCxn id="30" idx="0"/>
          </p:cNvCxnSpPr>
          <p:nvPr/>
        </p:nvCxnSpPr>
        <p:spPr>
          <a:xfrm flipH="1">
            <a:off x="1184067" y="5030206"/>
            <a:ext cx="445" cy="2812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6" idx="1"/>
            <a:endCxn id="11" idx="3"/>
          </p:cNvCxnSpPr>
          <p:nvPr/>
        </p:nvCxnSpPr>
        <p:spPr>
          <a:xfrm rot="10800000">
            <a:off x="2051720" y="4041068"/>
            <a:ext cx="1563362" cy="2232248"/>
          </a:xfrm>
          <a:prstGeom prst="bentConnector3">
            <a:avLst>
              <a:gd name="adj1" fmla="val 30879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6" idx="3"/>
            <a:endCxn id="12" idx="3"/>
          </p:cNvCxnSpPr>
          <p:nvPr/>
        </p:nvCxnSpPr>
        <p:spPr>
          <a:xfrm flipH="1" flipV="1">
            <a:off x="5342829" y="4041068"/>
            <a:ext cx="445" cy="2232248"/>
          </a:xfrm>
          <a:prstGeom prst="bentConnector3">
            <a:avLst>
              <a:gd name="adj1" fmla="val -21931370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10" idx="3"/>
            <a:endCxn id="12" idx="3"/>
          </p:cNvCxnSpPr>
          <p:nvPr/>
        </p:nvCxnSpPr>
        <p:spPr>
          <a:xfrm flipV="1">
            <a:off x="5342829" y="4041068"/>
            <a:ext cx="12700" cy="737110"/>
          </a:xfrm>
          <a:prstGeom prst="bentConnector3">
            <a:avLst>
              <a:gd name="adj1" fmla="val 4084614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42829" y="2132856"/>
            <a:ext cx="43204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YES</a:t>
            </a:r>
            <a:endParaRPr lang="ko-KR" alt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207370" y="1674249"/>
            <a:ext cx="43204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NO</a:t>
            </a:r>
            <a:endParaRPr lang="ko-KR" alt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1187624" y="5000101"/>
            <a:ext cx="5760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effectLst>
                  <a:outerShdw blurRad="165100" dist="50800" dir="19860000" algn="ctr" rotWithShape="0">
                    <a:schemeClr val="bg1">
                      <a:alpha val="79000"/>
                    </a:schemeClr>
                  </a:outerShdw>
                </a:effectLst>
              </a:rPr>
              <a:t>저</a:t>
            </a:r>
            <a:r>
              <a:rPr lang="ko-KR" altLang="en-US" sz="1100" dirty="0">
                <a:effectLst>
                  <a:outerShdw blurRad="165100" dist="50800" dir="19860000" algn="ctr" rotWithShape="0">
                    <a:schemeClr val="bg1">
                      <a:alpha val="79000"/>
                    </a:schemeClr>
                  </a:outerShdw>
                </a:effectLst>
              </a:rPr>
              <a:t>장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74836" y="5000101"/>
            <a:ext cx="52487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effectLst>
                  <a:outerShdw blurRad="165100" dist="50800" dir="19860000" algn="ctr" rotWithShape="0">
                    <a:schemeClr val="bg1">
                      <a:alpha val="79000"/>
                    </a:schemeClr>
                  </a:outerShdw>
                </a:effectLst>
              </a:rPr>
              <a:t>일</a:t>
            </a:r>
            <a:r>
              <a:rPr lang="ko-KR" altLang="en-US" sz="1100" dirty="0">
                <a:effectLst>
                  <a:outerShdw blurRad="165100" dist="50800" dir="19860000" algn="ctr" rotWithShape="0">
                    <a:schemeClr val="bg1">
                      <a:alpha val="79000"/>
                    </a:schemeClr>
                  </a:outerShdw>
                </a:effectLst>
              </a:rPr>
              <a:t>치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55529" y="4791297"/>
            <a:ext cx="65663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effectLst>
                  <a:outerShdw blurRad="165100" dist="50800" dir="19860000" algn="ctr" rotWithShape="0">
                    <a:schemeClr val="bg1">
                      <a:alpha val="79000"/>
                    </a:schemeClr>
                  </a:outerShdw>
                </a:effectLst>
              </a:rPr>
              <a:t>불일</a:t>
            </a:r>
            <a:r>
              <a:rPr lang="ko-KR" altLang="en-US" sz="1100" dirty="0">
                <a:effectLst>
                  <a:outerShdw blurRad="165100" dist="50800" dir="19860000" algn="ctr" rotWithShape="0">
                    <a:schemeClr val="bg1">
                      <a:alpha val="79000"/>
                    </a:schemeClr>
                  </a:outerShdw>
                </a:effectLst>
              </a:rPr>
              <a:t>치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182589" y="6263734"/>
            <a:ext cx="43204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effectLst>
                  <a:outerShdw blurRad="165100" dist="50800" dir="19860000" algn="ctr" rotWithShape="0">
                    <a:schemeClr val="bg1">
                      <a:alpha val="79000"/>
                    </a:schemeClr>
                  </a:outerShdw>
                </a:effectLst>
              </a:rPr>
              <a:t>YES</a:t>
            </a:r>
            <a:endParaRPr lang="ko-KR" altLang="en-US" sz="1100" dirty="0">
              <a:effectLst>
                <a:outerShdw blurRad="165100" dist="50800" dir="19860000" algn="ctr" rotWithShape="0">
                  <a:schemeClr val="bg1">
                    <a:alpha val="79000"/>
                  </a:scheme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38051" y="6263734"/>
            <a:ext cx="43204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effectLst>
                  <a:outerShdw blurRad="165100" dist="50800" dir="19860000" algn="ctr" rotWithShape="0">
                    <a:schemeClr val="bg1">
                      <a:alpha val="79000"/>
                    </a:schemeClr>
                  </a:outerShdw>
                </a:effectLst>
              </a:rPr>
              <a:t>NO</a:t>
            </a:r>
            <a:endParaRPr lang="ko-KR" altLang="en-US" sz="1100" dirty="0">
              <a:effectLst>
                <a:outerShdw blurRad="165100" dist="50800" dir="19860000" algn="ctr" rotWithShape="0">
                  <a:schemeClr val="bg1">
                    <a:alpha val="79000"/>
                  </a:scheme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47165" y="4792722"/>
            <a:ext cx="65262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effectLst>
                  <a:outerShdw blurRad="165100" dist="50800" dir="19860000" algn="ctr" rotWithShape="0">
                    <a:schemeClr val="bg1">
                      <a:alpha val="79000"/>
                    </a:schemeClr>
                  </a:outerShdw>
                </a:effectLst>
              </a:rPr>
              <a:t>초기</a:t>
            </a:r>
            <a:r>
              <a:rPr lang="ko-KR" altLang="en-US" sz="1100" dirty="0">
                <a:effectLst>
                  <a:outerShdw blurRad="165100" dist="50800" dir="19860000" algn="ctr" rotWithShape="0">
                    <a:schemeClr val="bg1">
                      <a:alpha val="79000"/>
                    </a:schemeClr>
                  </a:outerShdw>
                </a:effectLst>
              </a:rPr>
              <a:t>화</a:t>
            </a:r>
          </a:p>
        </p:txBody>
      </p:sp>
      <p:cxnSp>
        <p:nvCxnSpPr>
          <p:cNvPr id="46" name="꺾인 연결선 45"/>
          <p:cNvCxnSpPr>
            <a:stCxn id="14" idx="1"/>
            <a:endCxn id="4" idx="0"/>
          </p:cNvCxnSpPr>
          <p:nvPr/>
        </p:nvCxnSpPr>
        <p:spPr>
          <a:xfrm rot="10800000" flipV="1">
            <a:off x="3275856" y="584684"/>
            <a:ext cx="3536522" cy="828092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7" idx="2"/>
            <a:endCxn id="11" idx="0"/>
          </p:cNvCxnSpPr>
          <p:nvPr/>
        </p:nvCxnSpPr>
        <p:spPr>
          <a:xfrm rot="5400000">
            <a:off x="2905409" y="1351175"/>
            <a:ext cx="720080" cy="415565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7" idx="2"/>
            <a:endCxn id="12" idx="0"/>
          </p:cNvCxnSpPr>
          <p:nvPr/>
        </p:nvCxnSpPr>
        <p:spPr>
          <a:xfrm rot="5400000">
            <a:off x="4550964" y="2996730"/>
            <a:ext cx="720080" cy="8645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7" idx="2"/>
            <a:endCxn id="13" idx="0"/>
          </p:cNvCxnSpPr>
          <p:nvPr/>
        </p:nvCxnSpPr>
        <p:spPr>
          <a:xfrm rot="16200000" flipH="1">
            <a:off x="6138905" y="2273329"/>
            <a:ext cx="733808" cy="232507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2071638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en-US" altLang="ko-KR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DB </a:t>
            </a:r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테이블구조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 descr="캡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5085184"/>
            <a:ext cx="8765071" cy="1368152"/>
          </a:xfrm>
          <a:prstGeom prst="rect">
            <a:avLst/>
          </a:prstGeom>
        </p:spPr>
      </p:pic>
      <p:pic>
        <p:nvPicPr>
          <p:cNvPr id="4" name="그림 3" descr="캡처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1" y="3501008"/>
            <a:ext cx="4392487" cy="814838"/>
          </a:xfrm>
          <a:prstGeom prst="rect">
            <a:avLst/>
          </a:prstGeom>
        </p:spPr>
      </p:pic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07868" y="260648"/>
            <a:ext cx="2980556" cy="46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sp>
        <p:nvSpPr>
          <p:cNvPr id="6" name="TextBox 5"/>
          <p:cNvSpPr txBox="1"/>
          <p:nvPr/>
        </p:nvSpPr>
        <p:spPr>
          <a:xfrm>
            <a:off x="251520" y="2924944"/>
            <a:ext cx="2160241" cy="432048"/>
          </a:xfrm>
          <a:prstGeom prst="roundRect">
            <a:avLst>
              <a:gd name="adj" fmla="val 27249"/>
            </a:avLst>
          </a:prstGeom>
          <a:solidFill>
            <a:srgbClr val="23374D"/>
          </a:solidFill>
          <a:ln>
            <a:noFill/>
          </a:ln>
        </p:spPr>
        <p:txBody>
          <a:bodyPr wrap="none" tIns="0" bIns="0" rtlCol="0" anchor="ctr">
            <a:no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[1] USERDATA </a:t>
            </a:r>
            <a:r>
              <a:rPr lang="ko-KR" altLang="en-US" sz="1600" dirty="0" smtClean="0">
                <a:solidFill>
                  <a:schemeClr val="bg1"/>
                </a:solidFill>
              </a:rPr>
              <a:t>테이블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4509120"/>
            <a:ext cx="2015550" cy="432048"/>
          </a:xfrm>
          <a:prstGeom prst="roundRect">
            <a:avLst>
              <a:gd name="adj" fmla="val 30776"/>
            </a:avLst>
          </a:prstGeom>
          <a:solidFill>
            <a:srgbClr val="23374D"/>
          </a:solidFill>
          <a:ln>
            <a:noFill/>
          </a:ln>
        </p:spPr>
        <p:txBody>
          <a:bodyPr wrap="none" tIns="0" bIns="0" rtlCol="0" anchor="ctr">
            <a:no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[2] SITELIST </a:t>
            </a:r>
            <a:r>
              <a:rPr lang="ko-KR" altLang="en-US" sz="1600" dirty="0" smtClean="0">
                <a:solidFill>
                  <a:schemeClr val="bg1"/>
                </a:solidFill>
              </a:rPr>
              <a:t>테이블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2412868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rtlCol="0" anchor="ctr"/>
          <a:lstStyle/>
          <a:p>
            <a:pPr marL="342900" indent="-342900"/>
            <a:r>
              <a:rPr lang="en-US" altLang="ko-KR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Singleton Data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60443" y="2924944"/>
            <a:ext cx="1915413" cy="2736304"/>
          </a:xfrm>
          <a:prstGeom prst="roundRect">
            <a:avLst/>
          </a:prstGeom>
          <a:solidFill>
            <a:srgbClr val="D9D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패널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A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896947" y="2924944"/>
            <a:ext cx="1915413" cy="2736304"/>
          </a:xfrm>
          <a:prstGeom prst="roundRect">
            <a:avLst/>
          </a:prstGeom>
          <a:solidFill>
            <a:srgbClr val="D9D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패널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B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1" name="평행 사변형 10"/>
          <p:cNvSpPr/>
          <p:nvPr/>
        </p:nvSpPr>
        <p:spPr>
          <a:xfrm>
            <a:off x="3491880" y="1556792"/>
            <a:ext cx="2232248" cy="864096"/>
          </a:xfrm>
          <a:prstGeom prst="parallelogram">
            <a:avLst/>
          </a:prstGeom>
          <a:solidFill>
            <a:srgbClr val="FF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저장용 클래스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(static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메소드를</a:t>
            </a:r>
            <a:r>
              <a:rPr lang="ko-KR" altLang="en-US" sz="1100" dirty="0" smtClean="0">
                <a:solidFill>
                  <a:schemeClr val="tx1"/>
                </a:solidFill>
              </a:rPr>
              <a:t> 참조</a:t>
            </a:r>
            <a:r>
              <a:rPr lang="en-US" altLang="ko-KR" sz="1100" dirty="0" smtClean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" name="구부러진 연결선 12"/>
          <p:cNvCxnSpPr>
            <a:stCxn id="9" idx="0"/>
            <a:endCxn id="11" idx="5"/>
          </p:cNvCxnSpPr>
          <p:nvPr/>
        </p:nvCxnSpPr>
        <p:spPr>
          <a:xfrm rot="5400000" flipH="1" flipV="1">
            <a:off x="2490969" y="1816021"/>
            <a:ext cx="936104" cy="1281742"/>
          </a:xfrm>
          <a:prstGeom prst="curved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11" idx="2"/>
            <a:endCxn id="10" idx="0"/>
          </p:cNvCxnSpPr>
          <p:nvPr/>
        </p:nvCxnSpPr>
        <p:spPr>
          <a:xfrm>
            <a:off x="5616116" y="1988840"/>
            <a:ext cx="1238538" cy="936104"/>
          </a:xfrm>
          <a:prstGeom prst="curved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55429" y="2082334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값 저장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579965" y="2073042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값 호출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67744" y="3068960"/>
            <a:ext cx="4608512" cy="720080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 algn="ctr"/>
            <a:r>
              <a:rPr lang="ko-KR" altLang="en-US" sz="2400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프로젝트 </a:t>
            </a:r>
            <a:r>
              <a:rPr lang="ko-KR" altLang="en-US" sz="2400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구</a:t>
            </a:r>
            <a:r>
              <a:rPr lang="ko-KR" altLang="en-US" sz="2400" b="1" i="1" spc="3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현</a:t>
            </a:r>
            <a:endParaRPr lang="ko-KR" altLang="en-US" sz="2400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613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1116724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로그인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 descr="로그인기본.png"/>
          <p:cNvPicPr>
            <a:picLocks noChangeAspect="1"/>
          </p:cNvPicPr>
          <p:nvPr/>
        </p:nvPicPr>
        <p:blipFill>
          <a:blip r:embed="rId2" cstate="print"/>
          <a:srcRect l="2367" t="1329" r="2958" b="1647"/>
          <a:stretch>
            <a:fillRect/>
          </a:stretch>
        </p:blipFill>
        <p:spPr>
          <a:xfrm>
            <a:off x="1187624" y="815111"/>
            <a:ext cx="3168352" cy="57822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로그인성공.png"/>
          <p:cNvPicPr>
            <a:picLocks noChangeAspect="1"/>
          </p:cNvPicPr>
          <p:nvPr/>
        </p:nvPicPr>
        <p:blipFill>
          <a:blip r:embed="rId3" cstate="print"/>
          <a:srcRect l="4546" t="2751" r="6364" b="2751"/>
          <a:stretch>
            <a:fillRect/>
          </a:stretch>
        </p:blipFill>
        <p:spPr>
          <a:xfrm>
            <a:off x="4932040" y="836712"/>
            <a:ext cx="3168352" cy="58194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타원 8"/>
          <p:cNvSpPr/>
          <p:nvPr/>
        </p:nvSpPr>
        <p:spPr>
          <a:xfrm>
            <a:off x="2339752" y="3861048"/>
            <a:ext cx="72008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2"/>
          </p:cNvCxnSpPr>
          <p:nvPr/>
        </p:nvCxnSpPr>
        <p:spPr>
          <a:xfrm flipH="1">
            <a:off x="1763688" y="4113076"/>
            <a:ext cx="576064" cy="1800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한쪽 모서리가 잘린 사각형 10"/>
          <p:cNvSpPr/>
          <p:nvPr/>
        </p:nvSpPr>
        <p:spPr>
          <a:xfrm>
            <a:off x="295164" y="4205168"/>
            <a:ext cx="1452056" cy="519976"/>
          </a:xfrm>
          <a:prstGeom prst="snip1Rect">
            <a:avLst>
              <a:gd name="adj" fmla="val 40684"/>
            </a:avLst>
          </a:prstGeom>
          <a:solidFill>
            <a:srgbClr val="F2F2F2">
              <a:alpha val="54902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anchor="t">
            <a:spAutoFit/>
          </a:bodyPr>
          <a:lstStyle/>
          <a:p>
            <a:pPr algn="ctr"/>
            <a:r>
              <a:rPr lang="ko-KR" altLang="en-US" sz="1200" dirty="0" smtClean="0"/>
              <a:t>사용자 정보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Singleton</a:t>
            </a:r>
            <a:r>
              <a:rPr lang="ko-KR" altLang="en-US" sz="1200" dirty="0" smtClean="0"/>
              <a:t>에 저장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1116724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로그인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 descr="로그인빈칸.png"/>
          <p:cNvPicPr>
            <a:picLocks noChangeAspect="1"/>
          </p:cNvPicPr>
          <p:nvPr/>
        </p:nvPicPr>
        <p:blipFill>
          <a:blip r:embed="rId2" cstate="print"/>
          <a:srcRect l="1879" t="2100" r="2270" b="1301"/>
          <a:stretch>
            <a:fillRect/>
          </a:stretch>
        </p:blipFill>
        <p:spPr>
          <a:xfrm>
            <a:off x="1187624" y="836712"/>
            <a:ext cx="3193399" cy="5760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 descr="로그인실패.png"/>
          <p:cNvPicPr>
            <a:picLocks noChangeAspect="1"/>
          </p:cNvPicPr>
          <p:nvPr/>
        </p:nvPicPr>
        <p:blipFill>
          <a:blip r:embed="rId3" cstate="print"/>
          <a:srcRect l="1877" t="1050" r="2376" b="1301"/>
          <a:stretch>
            <a:fillRect/>
          </a:stretch>
        </p:blipFill>
        <p:spPr>
          <a:xfrm>
            <a:off x="4932040" y="836712"/>
            <a:ext cx="3168352" cy="5777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1404756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회원가입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 descr="회원가입기본.png"/>
          <p:cNvPicPr>
            <a:picLocks noChangeAspect="1"/>
          </p:cNvPicPr>
          <p:nvPr/>
        </p:nvPicPr>
        <p:blipFill>
          <a:blip r:embed="rId2" cstate="print"/>
          <a:srcRect l="4691" t="1701" r="6503" b="3849"/>
          <a:stretch>
            <a:fillRect/>
          </a:stretch>
        </p:blipFill>
        <p:spPr>
          <a:xfrm>
            <a:off x="1194176" y="793126"/>
            <a:ext cx="3176322" cy="58310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 descr="회원가입빈칸.png"/>
          <p:cNvPicPr>
            <a:picLocks noChangeAspect="1"/>
          </p:cNvPicPr>
          <p:nvPr/>
        </p:nvPicPr>
        <p:blipFill>
          <a:blip r:embed="rId3" cstate="print"/>
          <a:srcRect l="4208" t="1701" r="4208" b="2751"/>
          <a:stretch>
            <a:fillRect/>
          </a:stretch>
        </p:blipFill>
        <p:spPr>
          <a:xfrm>
            <a:off x="4932040" y="808290"/>
            <a:ext cx="3180803" cy="5789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555776" y="2492896"/>
            <a:ext cx="72008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1763688" y="2744924"/>
            <a:ext cx="792088" cy="1800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한쪽 모서리가 잘린 사각형 9"/>
          <p:cNvSpPr/>
          <p:nvPr/>
        </p:nvSpPr>
        <p:spPr>
          <a:xfrm>
            <a:off x="179512" y="2708920"/>
            <a:ext cx="1584176" cy="368082"/>
          </a:xfrm>
          <a:prstGeom prst="snip1Rect">
            <a:avLst>
              <a:gd name="adj" fmla="val 50000"/>
            </a:avLst>
          </a:prstGeom>
          <a:solidFill>
            <a:srgbClr val="F2F2F2">
              <a:alpha val="54902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/>
          <a:p>
            <a:pPr algn="ctr"/>
            <a:r>
              <a:rPr lang="en-US" altLang="ko-KR" sz="1200" dirty="0" smtClean="0"/>
              <a:t>DB</a:t>
            </a:r>
            <a:r>
              <a:rPr lang="ko-KR" altLang="en-US" sz="1200" dirty="0" smtClean="0"/>
              <a:t>연동 중복확인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1404756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회원가입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 descr="회원가입중복.png"/>
          <p:cNvPicPr>
            <a:picLocks noChangeAspect="1"/>
          </p:cNvPicPr>
          <p:nvPr/>
        </p:nvPicPr>
        <p:blipFill>
          <a:blip r:embed="rId2" cstate="print"/>
          <a:srcRect l="3722" t="1613" r="5093" b="2187"/>
          <a:stretch>
            <a:fillRect/>
          </a:stretch>
        </p:blipFill>
        <p:spPr>
          <a:xfrm>
            <a:off x="1236563" y="764704"/>
            <a:ext cx="3119413" cy="5832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회원가입가능.png"/>
          <p:cNvPicPr>
            <a:picLocks noChangeAspect="1"/>
          </p:cNvPicPr>
          <p:nvPr/>
        </p:nvPicPr>
        <p:blipFill>
          <a:blip r:embed="rId3" cstate="print"/>
          <a:srcRect l="3666" t="2751" r="4691" b="2751"/>
          <a:stretch>
            <a:fillRect/>
          </a:stretch>
        </p:blipFill>
        <p:spPr>
          <a:xfrm>
            <a:off x="4932040" y="764704"/>
            <a:ext cx="3240360" cy="5832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회원가입비번다름.png"/>
          <p:cNvPicPr>
            <a:picLocks noChangeAspect="1"/>
          </p:cNvPicPr>
          <p:nvPr/>
        </p:nvPicPr>
        <p:blipFill>
          <a:blip r:embed="rId2" cstate="print"/>
          <a:srcRect l="4229" t="1701" r="5283" b="3586"/>
          <a:stretch>
            <a:fillRect/>
          </a:stretch>
        </p:blipFill>
        <p:spPr>
          <a:xfrm>
            <a:off x="1252431" y="764704"/>
            <a:ext cx="3168352" cy="5832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142908" y="142876"/>
            <a:ext cx="1404756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회원가입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 descr="회원가입완료.png"/>
          <p:cNvPicPr>
            <a:picLocks noChangeAspect="1"/>
          </p:cNvPicPr>
          <p:nvPr/>
        </p:nvPicPr>
        <p:blipFill>
          <a:blip r:embed="rId3" cstate="print"/>
          <a:srcRect l="3948" t="2751" r="5790" b="2751"/>
          <a:stretch>
            <a:fillRect/>
          </a:stretch>
        </p:blipFill>
        <p:spPr>
          <a:xfrm>
            <a:off x="4996847" y="764704"/>
            <a:ext cx="3175553" cy="5832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타원 5"/>
          <p:cNvSpPr/>
          <p:nvPr/>
        </p:nvSpPr>
        <p:spPr>
          <a:xfrm>
            <a:off x="6228184" y="5229200"/>
            <a:ext cx="792088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6" idx="2"/>
          </p:cNvCxnSpPr>
          <p:nvPr/>
        </p:nvCxnSpPr>
        <p:spPr>
          <a:xfrm flipH="1" flipV="1">
            <a:off x="5724128" y="5229200"/>
            <a:ext cx="504056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한쪽 모서리가 잘린 사각형 10"/>
          <p:cNvSpPr/>
          <p:nvPr/>
        </p:nvSpPr>
        <p:spPr>
          <a:xfrm>
            <a:off x="3635896" y="4869160"/>
            <a:ext cx="1980220" cy="408980"/>
          </a:xfrm>
          <a:prstGeom prst="snip1Rect">
            <a:avLst>
              <a:gd name="adj" fmla="val 50000"/>
            </a:avLst>
          </a:prstGeom>
          <a:solidFill>
            <a:srgbClr val="F2F2F2">
              <a:alpha val="54902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/>
          <a:p>
            <a:pPr algn="ctr"/>
            <a:r>
              <a:rPr lang="ko-KR" altLang="en-US" sz="1400" smtClean="0"/>
              <a:t>회원정보 </a:t>
            </a:r>
            <a:r>
              <a:rPr lang="en-US" altLang="ko-KR" sz="1400" dirty="0" smtClean="0"/>
              <a:t>DB</a:t>
            </a:r>
            <a:r>
              <a:rPr lang="ko-KR" altLang="en-US" sz="1400" dirty="0" smtClean="0"/>
              <a:t>저장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1404756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파트분담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한쪽 모서리가 잘린 사각형 3"/>
          <p:cNvSpPr/>
          <p:nvPr/>
        </p:nvSpPr>
        <p:spPr>
          <a:xfrm>
            <a:off x="395536" y="1700808"/>
            <a:ext cx="2520280" cy="3744416"/>
          </a:xfrm>
          <a:prstGeom prst="snip1Rect">
            <a:avLst/>
          </a:prstGeom>
          <a:solidFill>
            <a:srgbClr val="FFFFFF">
              <a:alpha val="54118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전체 레이아웃 연결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프로젝트 총괄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비밀번호 암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복호화</a:t>
            </a:r>
            <a:r>
              <a:rPr lang="ko-KR" altLang="en-US" sz="1200" dirty="0" smtClean="0">
                <a:solidFill>
                  <a:schemeClr val="tx1"/>
                </a:solidFill>
              </a:rPr>
              <a:t> 기능 구현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  </a:t>
            </a:r>
            <a:r>
              <a:rPr lang="en-US" altLang="ko-KR" sz="1100" dirty="0">
                <a:solidFill>
                  <a:schemeClr val="tx1"/>
                </a:solidFill>
              </a:rPr>
              <a:t>- </a:t>
            </a:r>
            <a:r>
              <a:rPr lang="ko-KR" altLang="en-US" sz="1100" dirty="0">
                <a:solidFill>
                  <a:schemeClr val="tx1"/>
                </a:solidFill>
              </a:rPr>
              <a:t>카이사르 암호화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- AES </a:t>
            </a:r>
            <a:r>
              <a:rPr lang="ko-KR" altLang="en-US" sz="1100" dirty="0">
                <a:solidFill>
                  <a:schemeClr val="tx1"/>
                </a:solidFill>
              </a:rPr>
              <a:t>암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 err="1">
                <a:solidFill>
                  <a:schemeClr val="tx1"/>
                </a:solidFill>
              </a:rPr>
              <a:t>복호화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싱글톤</a:t>
            </a:r>
            <a:r>
              <a:rPr lang="en-US" altLang="ko-KR" sz="1200" dirty="0" smtClean="0">
                <a:solidFill>
                  <a:schemeClr val="tx1"/>
                </a:solidFill>
              </a:rPr>
              <a:t>(Singleton) </a:t>
            </a:r>
            <a:r>
              <a:rPr lang="ko-KR" altLang="en-US" sz="1200" dirty="0" smtClean="0">
                <a:solidFill>
                  <a:schemeClr val="tx1"/>
                </a:solidFill>
              </a:rPr>
              <a:t>패턴 구현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목록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정보추가 페이지 </a:t>
            </a:r>
            <a:r>
              <a:rPr lang="en-US" altLang="ko-KR" sz="1200" dirty="0" smtClean="0">
                <a:solidFill>
                  <a:schemeClr val="tx1"/>
                </a:solidFill>
              </a:rPr>
              <a:t>GUI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   - </a:t>
            </a:r>
            <a:r>
              <a:rPr lang="ko-KR" altLang="en-US" sz="1200" dirty="0" smtClean="0">
                <a:solidFill>
                  <a:schemeClr val="tx1"/>
                </a:solidFill>
              </a:rPr>
              <a:t>패널 리스트 구현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dirty="0" smtClean="0">
                <a:solidFill>
                  <a:schemeClr val="tx1"/>
                </a:solidFill>
              </a:rPr>
              <a:t> 이벤트 구현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chemeClr val="tx1"/>
                </a:solidFill>
              </a:rPr>
              <a:t> DB</a:t>
            </a:r>
            <a:r>
              <a:rPr lang="ko-KR" altLang="en-US" sz="1200" dirty="0" smtClean="0">
                <a:solidFill>
                  <a:schemeClr val="tx1"/>
                </a:solidFill>
              </a:rPr>
              <a:t>연동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: </a:t>
            </a:r>
            <a:r>
              <a:rPr lang="ko-KR" altLang="en-US" sz="1200" dirty="0" smtClean="0">
                <a:solidFill>
                  <a:schemeClr val="tx1"/>
                </a:solidFill>
              </a:rPr>
              <a:t>사이트정보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   SELECT, INSERT </a:t>
            </a:r>
            <a:r>
              <a:rPr lang="ko-KR" altLang="en-US" sz="1200" dirty="0" smtClean="0">
                <a:solidFill>
                  <a:schemeClr val="tx1"/>
                </a:solidFill>
              </a:rPr>
              <a:t>기능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구현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암호화 알고리즘 자료조사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5" name="한쪽 모서리가 잘린 사각형 4"/>
          <p:cNvSpPr/>
          <p:nvPr/>
        </p:nvSpPr>
        <p:spPr>
          <a:xfrm>
            <a:off x="3275856" y="1700808"/>
            <a:ext cx="2520280" cy="3744416"/>
          </a:xfrm>
          <a:prstGeom prst="snip1Rect">
            <a:avLst/>
          </a:prstGeom>
          <a:solidFill>
            <a:srgbClr val="FFFFFF">
              <a:alpha val="54118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t" anchorCtr="0"/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dirty="0" smtClean="0">
                <a:solidFill>
                  <a:schemeClr val="tx1"/>
                </a:solidFill>
              </a:rPr>
              <a:t> 컨셉트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디자인 기획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dirty="0" smtClean="0">
                <a:solidFill>
                  <a:schemeClr val="tx1"/>
                </a:solidFill>
              </a:rPr>
              <a:t> 정보 조회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정보 수정페이지</a:t>
            </a:r>
            <a:r>
              <a:rPr lang="en-US" altLang="ko-KR" sz="1200" dirty="0" smtClean="0">
                <a:solidFill>
                  <a:schemeClr val="tx1"/>
                </a:solidFill>
              </a:rPr>
              <a:t> GUI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dirty="0" smtClean="0">
                <a:solidFill>
                  <a:schemeClr val="tx1"/>
                </a:solidFill>
              </a:rPr>
              <a:t> 이벤트 구현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조회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수정페이지 연결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비밀번호 일치 체크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dirty="0" smtClean="0">
                <a:solidFill>
                  <a:schemeClr val="tx1"/>
                </a:solidFill>
              </a:rPr>
              <a:t> 비밀번호 복호화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기능 구현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- </a:t>
            </a:r>
            <a:r>
              <a:rPr lang="ko-KR" altLang="en-US" sz="1100" dirty="0" smtClean="0">
                <a:solidFill>
                  <a:schemeClr val="tx1"/>
                </a:solidFill>
              </a:rPr>
              <a:t>카이사르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복호화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chemeClr val="tx1"/>
                </a:solidFill>
              </a:rPr>
              <a:t> DB</a:t>
            </a:r>
            <a:r>
              <a:rPr lang="ko-KR" altLang="en-US" sz="1200" dirty="0" smtClean="0">
                <a:solidFill>
                  <a:schemeClr val="tx1"/>
                </a:solidFill>
              </a:rPr>
              <a:t>연동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: </a:t>
            </a:r>
            <a:r>
              <a:rPr lang="ko-KR" altLang="en-US" sz="1200" dirty="0" smtClean="0">
                <a:solidFill>
                  <a:schemeClr val="tx1"/>
                </a:solidFill>
              </a:rPr>
              <a:t>사이트정보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UPDATE </a:t>
            </a:r>
            <a:r>
              <a:rPr lang="ko-KR" altLang="en-US" sz="1200" dirty="0" smtClean="0">
                <a:solidFill>
                  <a:schemeClr val="tx1"/>
                </a:solidFill>
              </a:rPr>
              <a:t>기능 구현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dirty="0" smtClean="0">
                <a:solidFill>
                  <a:schemeClr val="tx1"/>
                </a:solidFill>
              </a:rPr>
              <a:t> 버튼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아이콘 제작 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en-US" altLang="ko-KR" sz="1050" dirty="0" err="1" smtClean="0">
                <a:solidFill>
                  <a:schemeClr val="tx1"/>
                </a:solidFill>
              </a:rPr>
              <a:t>PhotoShop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chemeClr val="tx1"/>
                </a:solidFill>
              </a:rPr>
              <a:t> PPT </a:t>
            </a:r>
            <a:r>
              <a:rPr lang="ko-KR" altLang="en-US" sz="1200" dirty="0" smtClean="0">
                <a:solidFill>
                  <a:schemeClr val="tx1"/>
                </a:solidFill>
              </a:rPr>
              <a:t>제작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6" name="한쪽 모서리가 잘린 사각형 5"/>
          <p:cNvSpPr/>
          <p:nvPr/>
        </p:nvSpPr>
        <p:spPr>
          <a:xfrm>
            <a:off x="6156176" y="1700808"/>
            <a:ext cx="2520280" cy="3744416"/>
          </a:xfrm>
          <a:prstGeom prst="snip1Rect">
            <a:avLst/>
          </a:prstGeom>
          <a:solidFill>
            <a:srgbClr val="FFFFFF">
              <a:alpha val="54118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로그인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회원가입 페이지 </a:t>
            </a:r>
            <a:r>
              <a:rPr lang="en-US" altLang="ko-KR" sz="1200" dirty="0" smtClean="0">
                <a:solidFill>
                  <a:schemeClr val="tx1"/>
                </a:solidFill>
              </a:rPr>
              <a:t>GUI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chemeClr val="tx1"/>
                </a:solidFill>
              </a:rPr>
              <a:t> DB</a:t>
            </a:r>
            <a:r>
              <a:rPr lang="ko-KR" altLang="en-US" sz="1200" dirty="0" smtClean="0">
                <a:solidFill>
                  <a:schemeClr val="tx1"/>
                </a:solidFill>
              </a:rPr>
              <a:t>연동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: </a:t>
            </a:r>
            <a:r>
              <a:rPr lang="ko-KR" altLang="en-US" sz="1200" dirty="0" smtClean="0">
                <a:solidFill>
                  <a:schemeClr val="tx1"/>
                </a:solidFill>
              </a:rPr>
              <a:t>회원가입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INSERT </a:t>
            </a:r>
            <a:r>
              <a:rPr lang="ko-KR" altLang="en-US" sz="1200" dirty="0" smtClean="0">
                <a:solidFill>
                  <a:schemeClr val="tx1"/>
                </a:solidFill>
              </a:rPr>
              <a:t>기능구현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로그인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회원가입 페이지 연결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dirty="0" smtClean="0">
                <a:solidFill>
                  <a:schemeClr val="tx1"/>
                </a:solidFill>
              </a:rPr>
              <a:t> 로그인 기능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구현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싱글톤</a:t>
            </a:r>
            <a:r>
              <a:rPr lang="en-US" altLang="ko-KR" sz="1200" dirty="0">
                <a:solidFill>
                  <a:schemeClr val="tx1"/>
                </a:solidFill>
              </a:rPr>
              <a:t>(Singleton) </a:t>
            </a:r>
            <a:r>
              <a:rPr lang="ko-KR" altLang="en-US" sz="1200" dirty="0">
                <a:solidFill>
                  <a:schemeClr val="tx1"/>
                </a:solidFill>
              </a:rPr>
              <a:t>패턴 </a:t>
            </a:r>
            <a:r>
              <a:rPr lang="ko-KR" altLang="en-US" sz="1200" dirty="0" smtClean="0">
                <a:solidFill>
                  <a:schemeClr val="tx1"/>
                </a:solidFill>
              </a:rPr>
              <a:t>구현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이벤트 구현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dirty="0" smtClean="0">
                <a:solidFill>
                  <a:schemeClr val="tx1"/>
                </a:solidFill>
              </a:rPr>
              <a:t> 아이디 중복 체크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비밀번호 일치 체크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619672" y="1412776"/>
            <a:ext cx="1152128" cy="432048"/>
          </a:xfrm>
          <a:prstGeom prst="roundRect">
            <a:avLst/>
          </a:prstGeom>
          <a:solidFill>
            <a:srgbClr val="23374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양민규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572000" y="1412776"/>
            <a:ext cx="1152128" cy="432048"/>
          </a:xfrm>
          <a:prstGeom prst="roundRect">
            <a:avLst/>
          </a:prstGeom>
          <a:solidFill>
            <a:srgbClr val="23374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김예원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452320" y="1412776"/>
            <a:ext cx="1152128" cy="432048"/>
          </a:xfrm>
          <a:prstGeom prst="roundRect">
            <a:avLst/>
          </a:prstGeom>
          <a:solidFill>
            <a:srgbClr val="23374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손현식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 l="39175" t="13034" r="39169" b="16967"/>
          <a:stretch>
            <a:fillRect/>
          </a:stretch>
        </p:blipFill>
        <p:spPr bwMode="auto">
          <a:xfrm>
            <a:off x="1187624" y="764704"/>
            <a:ext cx="3168352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142908" y="142876"/>
            <a:ext cx="1692788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메인 리스트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170" name="Picture 2" descr="C:\Users\xnote\OneDrive\문서\카카오톡 받은 파일\목록화면\목록삭제.png"/>
          <p:cNvPicPr>
            <a:picLocks noChangeAspect="1" noChangeArrowheads="1"/>
          </p:cNvPicPr>
          <p:nvPr/>
        </p:nvPicPr>
        <p:blipFill>
          <a:blip r:embed="rId3" cstate="print"/>
          <a:srcRect l="4611" t="2071" r="3399" b="2716"/>
          <a:stretch>
            <a:fillRect/>
          </a:stretch>
        </p:blipFill>
        <p:spPr bwMode="auto">
          <a:xfrm>
            <a:off x="5004048" y="764704"/>
            <a:ext cx="3168352" cy="576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타원 8"/>
          <p:cNvSpPr/>
          <p:nvPr/>
        </p:nvSpPr>
        <p:spPr>
          <a:xfrm>
            <a:off x="3203848" y="1916832"/>
            <a:ext cx="576064" cy="4680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7"/>
          </p:cNvCxnSpPr>
          <p:nvPr/>
        </p:nvCxnSpPr>
        <p:spPr>
          <a:xfrm flipV="1">
            <a:off x="3695549" y="1484784"/>
            <a:ext cx="516411" cy="50059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한쪽 모서리가 잘린 사각형 10"/>
          <p:cNvSpPr/>
          <p:nvPr/>
        </p:nvSpPr>
        <p:spPr>
          <a:xfrm>
            <a:off x="3851920" y="1052736"/>
            <a:ext cx="1224136" cy="408980"/>
          </a:xfrm>
          <a:prstGeom prst="snip1Rect">
            <a:avLst>
              <a:gd name="adj" fmla="val 50000"/>
            </a:avLst>
          </a:prstGeom>
          <a:solidFill>
            <a:srgbClr val="F2F2F2">
              <a:alpha val="54902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/>
          <a:p>
            <a:pPr algn="ctr"/>
            <a:r>
              <a:rPr lang="ko-KR" altLang="en-US" sz="1400" smtClean="0"/>
              <a:t>버튼 강조</a:t>
            </a:r>
            <a:endParaRPr lang="ko-KR" altLang="en-US" sz="1400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1259632" y="2420888"/>
            <a:ext cx="295232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4" idx="2"/>
          </p:cNvCxnSpPr>
          <p:nvPr/>
        </p:nvCxnSpPr>
        <p:spPr>
          <a:xfrm flipH="1">
            <a:off x="1835696" y="2996952"/>
            <a:ext cx="900100" cy="6480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755576" y="3645024"/>
            <a:ext cx="1224136" cy="408980"/>
          </a:xfrm>
          <a:prstGeom prst="snip1Rect">
            <a:avLst>
              <a:gd name="adj" fmla="val 50000"/>
            </a:avLst>
          </a:prstGeom>
          <a:solidFill>
            <a:srgbClr val="F2F2F2">
              <a:alpha val="54902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/>
          <a:p>
            <a:pPr algn="ctr"/>
            <a:r>
              <a:rPr lang="ko-KR" altLang="en-US" sz="1400" dirty="0" smtClean="0"/>
              <a:t>조각패널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259632" y="1484784"/>
            <a:ext cx="57606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1043608" y="1628800"/>
            <a:ext cx="216024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한쪽 모서리가 잘린 사각형 29"/>
          <p:cNvSpPr/>
          <p:nvPr/>
        </p:nvSpPr>
        <p:spPr>
          <a:xfrm>
            <a:off x="107504" y="1844824"/>
            <a:ext cx="1080120" cy="368082"/>
          </a:xfrm>
          <a:prstGeom prst="snip1Rect">
            <a:avLst>
              <a:gd name="adj" fmla="val 50000"/>
            </a:avLst>
          </a:prstGeom>
          <a:solidFill>
            <a:srgbClr val="F2F2F2">
              <a:alpha val="54902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/>
          <a:p>
            <a:pPr algn="ctr"/>
            <a:r>
              <a:rPr lang="ko-KR" altLang="en-US" sz="1200" dirty="0" smtClean="0"/>
              <a:t>카테고리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xnote\OneDrive\문서\카카오톡 받은 파일\목록화면\목록나가기.png"/>
          <p:cNvPicPr>
            <a:picLocks noChangeAspect="1" noChangeArrowheads="1"/>
          </p:cNvPicPr>
          <p:nvPr/>
        </p:nvPicPr>
        <p:blipFill>
          <a:blip r:embed="rId2" cstate="print"/>
          <a:srcRect l="3301" t="1915" r="6053" b="3111"/>
          <a:stretch>
            <a:fillRect/>
          </a:stretch>
        </p:blipFill>
        <p:spPr bwMode="auto">
          <a:xfrm>
            <a:off x="1187624" y="764704"/>
            <a:ext cx="3168352" cy="57694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142908" y="142876"/>
            <a:ext cx="1692788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메인 리스트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187624" y="1052736"/>
            <a:ext cx="50405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6"/>
            <a:endCxn id="9" idx="2"/>
          </p:cNvCxnSpPr>
          <p:nvPr/>
        </p:nvCxnSpPr>
        <p:spPr>
          <a:xfrm>
            <a:off x="1691680" y="1232756"/>
            <a:ext cx="3096344" cy="52852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한쪽 모서리가 잘린 사각형 8"/>
          <p:cNvSpPr/>
          <p:nvPr/>
        </p:nvSpPr>
        <p:spPr>
          <a:xfrm>
            <a:off x="4788024" y="1556792"/>
            <a:ext cx="1800200" cy="408980"/>
          </a:xfrm>
          <a:prstGeom prst="snip1Rect">
            <a:avLst>
              <a:gd name="adj" fmla="val 50000"/>
            </a:avLst>
          </a:prstGeom>
          <a:solidFill>
            <a:srgbClr val="F2F2F2">
              <a:alpha val="54902"/>
            </a:srgbClr>
          </a:solidFill>
        </p:spPr>
        <p:txBody>
          <a:bodyPr wrap="square" anchor="t">
            <a:spAutoFit/>
          </a:bodyPr>
          <a:lstStyle/>
          <a:p>
            <a:pPr algn="ctr"/>
            <a:r>
              <a:rPr lang="ko-KR" altLang="en-US" sz="1400" dirty="0" smtClean="0"/>
              <a:t>뒤로 가기 버튼</a:t>
            </a:r>
          </a:p>
        </p:txBody>
      </p:sp>
      <p:sp>
        <p:nvSpPr>
          <p:cNvPr id="12" name="타원 11"/>
          <p:cNvSpPr/>
          <p:nvPr/>
        </p:nvSpPr>
        <p:spPr>
          <a:xfrm>
            <a:off x="3707904" y="5949280"/>
            <a:ext cx="720080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2" idx="6"/>
          </p:cNvCxnSpPr>
          <p:nvPr/>
        </p:nvCxnSpPr>
        <p:spPr>
          <a:xfrm flipV="1">
            <a:off x="4427984" y="4653136"/>
            <a:ext cx="576064" cy="158417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한쪽 모서리가 잘린 사각형 13"/>
          <p:cNvSpPr/>
          <p:nvPr/>
        </p:nvSpPr>
        <p:spPr>
          <a:xfrm>
            <a:off x="4860032" y="4149080"/>
            <a:ext cx="1800200" cy="408980"/>
          </a:xfrm>
          <a:prstGeom prst="snip1Rect">
            <a:avLst>
              <a:gd name="adj" fmla="val 50000"/>
            </a:avLst>
          </a:prstGeom>
          <a:solidFill>
            <a:srgbClr val="F2F2F2">
              <a:alpha val="54902"/>
            </a:srgbClr>
          </a:solidFill>
        </p:spPr>
        <p:txBody>
          <a:bodyPr wrap="square" anchor="t">
            <a:spAutoFit/>
          </a:bodyPr>
          <a:lstStyle/>
          <a:p>
            <a:pPr algn="ctr"/>
            <a:r>
              <a:rPr lang="ko-KR" altLang="en-US" sz="1400" dirty="0" smtClean="0"/>
              <a:t>사이트 추가하기</a:t>
            </a:r>
          </a:p>
        </p:txBody>
      </p:sp>
      <p:sp>
        <p:nvSpPr>
          <p:cNvPr id="28" name="타원 27"/>
          <p:cNvSpPr/>
          <p:nvPr/>
        </p:nvSpPr>
        <p:spPr>
          <a:xfrm>
            <a:off x="3563888" y="2492896"/>
            <a:ext cx="648072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28" idx="6"/>
            <a:endCxn id="30" idx="2"/>
          </p:cNvCxnSpPr>
          <p:nvPr/>
        </p:nvCxnSpPr>
        <p:spPr>
          <a:xfrm>
            <a:off x="4211960" y="2744924"/>
            <a:ext cx="576064" cy="2642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한쪽 모서리가 잘린 사각형 29"/>
          <p:cNvSpPr/>
          <p:nvPr/>
        </p:nvSpPr>
        <p:spPr>
          <a:xfrm>
            <a:off x="4788024" y="2708920"/>
            <a:ext cx="1944216" cy="600427"/>
          </a:xfrm>
          <a:prstGeom prst="snip1Rect">
            <a:avLst>
              <a:gd name="adj" fmla="val 50000"/>
            </a:avLst>
          </a:prstGeom>
          <a:solidFill>
            <a:srgbClr val="F2F2F2">
              <a:alpha val="54902"/>
            </a:srgbClr>
          </a:solidFill>
        </p:spPr>
        <p:txBody>
          <a:bodyPr wrap="square" lIns="36000" tIns="36000" rIns="36000" anchor="t">
            <a:spAutoFit/>
          </a:bodyPr>
          <a:lstStyle/>
          <a:p>
            <a:pPr algn="ctr"/>
            <a:r>
              <a:rPr lang="ko-KR" altLang="en-US" sz="1200" dirty="0" smtClean="0"/>
              <a:t>해당 웹사이트로 이동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&amp; </a:t>
            </a:r>
            <a:r>
              <a:rPr lang="ko-KR" altLang="en-US" sz="1200" dirty="0" smtClean="0"/>
              <a:t>클립보드에 암호 복사</a:t>
            </a:r>
          </a:p>
        </p:txBody>
      </p:sp>
      <p:cxnSp>
        <p:nvCxnSpPr>
          <p:cNvPr id="15" name="직선 화살표 연결선 14"/>
          <p:cNvCxnSpPr>
            <a:stCxn id="17" idx="2"/>
            <a:endCxn id="16" idx="3"/>
          </p:cNvCxnSpPr>
          <p:nvPr/>
        </p:nvCxnSpPr>
        <p:spPr>
          <a:xfrm flipH="1">
            <a:off x="1314176" y="2397820"/>
            <a:ext cx="719542" cy="34710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한쪽 모서리가 잘린 사각형 15"/>
          <p:cNvSpPr/>
          <p:nvPr/>
        </p:nvSpPr>
        <p:spPr>
          <a:xfrm>
            <a:off x="108296" y="2744924"/>
            <a:ext cx="2411760" cy="572572"/>
          </a:xfrm>
          <a:prstGeom prst="snip1Rect">
            <a:avLst>
              <a:gd name="adj" fmla="val 50000"/>
            </a:avLst>
          </a:prstGeom>
          <a:solidFill>
            <a:srgbClr val="F2F2F2">
              <a:alpha val="54902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rIns="36000" anchor="t">
            <a:spAutoFit/>
          </a:bodyPr>
          <a:lstStyle/>
          <a:p>
            <a:pPr algn="ctr"/>
            <a:r>
              <a:rPr lang="ko-KR" altLang="en-US" sz="1100" dirty="0" smtClean="0"/>
              <a:t>조회 페이지로 이동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&amp; Singleton </a:t>
            </a:r>
            <a:r>
              <a:rPr lang="ko-KR" altLang="en-US" sz="1100" dirty="0" smtClean="0"/>
              <a:t>에 사이트정보 저장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367644" y="1965772"/>
            <a:ext cx="13321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1476764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정보 추가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45" name="Picture 1" descr="C:\Users\xnote\OneDrive\문서\카카오톡 받은 파일\정보추가화면\정보추가성공.png"/>
          <p:cNvPicPr>
            <a:picLocks noChangeAspect="1" noChangeArrowheads="1"/>
          </p:cNvPicPr>
          <p:nvPr/>
        </p:nvPicPr>
        <p:blipFill>
          <a:blip r:embed="rId2" cstate="print"/>
          <a:srcRect l="5647" t="1926" r="4743" b="4511"/>
          <a:stretch>
            <a:fillRect/>
          </a:stretch>
        </p:blipFill>
        <p:spPr bwMode="auto">
          <a:xfrm>
            <a:off x="4996847" y="764704"/>
            <a:ext cx="3175553" cy="5773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46" name="Picture 2" descr="C:\Users\xnote\OneDrive\문서\카카오톡 받은 파일\정보추가화면\정보추가기본.png"/>
          <p:cNvPicPr>
            <a:picLocks noChangeAspect="1" noChangeArrowheads="1"/>
          </p:cNvPicPr>
          <p:nvPr/>
        </p:nvPicPr>
        <p:blipFill>
          <a:blip r:embed="rId3" cstate="print"/>
          <a:srcRect l="3345" t="1895" r="4665" b="3370"/>
          <a:stretch>
            <a:fillRect/>
          </a:stretch>
        </p:blipFill>
        <p:spPr bwMode="auto">
          <a:xfrm>
            <a:off x="1187624" y="764704"/>
            <a:ext cx="3175553" cy="5773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직선 화살표 연결선 4"/>
          <p:cNvCxnSpPr/>
          <p:nvPr/>
        </p:nvCxnSpPr>
        <p:spPr>
          <a:xfrm flipV="1">
            <a:off x="2915816" y="3212976"/>
            <a:ext cx="576064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한쪽 모서리가 잘린 사각형 5"/>
          <p:cNvSpPr/>
          <p:nvPr/>
        </p:nvSpPr>
        <p:spPr>
          <a:xfrm>
            <a:off x="3491880" y="3068960"/>
            <a:ext cx="1872208" cy="347633"/>
          </a:xfrm>
          <a:prstGeom prst="snip1Rect">
            <a:avLst>
              <a:gd name="adj" fmla="val 50000"/>
            </a:avLst>
          </a:prstGeom>
          <a:solidFill>
            <a:srgbClr val="F2F2F2">
              <a:alpha val="54902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rIns="36000" anchor="t">
            <a:spAutoFit/>
          </a:bodyPr>
          <a:lstStyle/>
          <a:p>
            <a:pPr algn="ctr"/>
            <a:r>
              <a:rPr lang="ko-KR" altLang="en-US" sz="1100" dirty="0" smtClean="0"/>
              <a:t>입력 받은 비밀번호 암호화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051720" y="3284984"/>
            <a:ext cx="93610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691680" y="5921896"/>
            <a:ext cx="720080" cy="4594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1" idx="7"/>
            <a:endCxn id="17" idx="2"/>
          </p:cNvCxnSpPr>
          <p:nvPr/>
        </p:nvCxnSpPr>
        <p:spPr>
          <a:xfrm flipV="1">
            <a:off x="2306307" y="5331009"/>
            <a:ext cx="1329589" cy="6581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한쪽 모서리가 잘린 사각형 16"/>
          <p:cNvSpPr/>
          <p:nvPr/>
        </p:nvSpPr>
        <p:spPr>
          <a:xfrm>
            <a:off x="3635896" y="5157192"/>
            <a:ext cx="1512168" cy="347633"/>
          </a:xfrm>
          <a:prstGeom prst="snip1Rect">
            <a:avLst>
              <a:gd name="adj" fmla="val 50000"/>
            </a:avLst>
          </a:prstGeom>
          <a:solidFill>
            <a:srgbClr val="F2F2F2">
              <a:alpha val="54902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rIns="36000" anchor="t">
            <a:spAutoFit/>
          </a:bodyPr>
          <a:lstStyle/>
          <a:p>
            <a:pPr algn="ctr"/>
            <a:r>
              <a:rPr lang="ko-KR" altLang="en-US" sz="1100" smtClean="0"/>
              <a:t>모든 정보 초기화</a:t>
            </a:r>
            <a:endParaRPr lang="ko-KR" altLang="en-US" sz="1100" dirty="0" smtClean="0"/>
          </a:p>
        </p:txBody>
      </p:sp>
      <p:sp>
        <p:nvSpPr>
          <p:cNvPr id="14" name="타원 13"/>
          <p:cNvSpPr/>
          <p:nvPr/>
        </p:nvSpPr>
        <p:spPr>
          <a:xfrm>
            <a:off x="1187624" y="1052736"/>
            <a:ext cx="50405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4" idx="6"/>
            <a:endCxn id="18" idx="2"/>
          </p:cNvCxnSpPr>
          <p:nvPr/>
        </p:nvCxnSpPr>
        <p:spPr>
          <a:xfrm>
            <a:off x="1691680" y="1232756"/>
            <a:ext cx="468052" cy="42584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한쪽 모서리가 잘린 사각형 17"/>
          <p:cNvSpPr/>
          <p:nvPr/>
        </p:nvSpPr>
        <p:spPr>
          <a:xfrm>
            <a:off x="2159732" y="1484784"/>
            <a:ext cx="1476164" cy="347633"/>
          </a:xfrm>
          <a:prstGeom prst="snip1Rect">
            <a:avLst>
              <a:gd name="adj" fmla="val 50000"/>
            </a:avLst>
          </a:prstGeom>
          <a:solidFill>
            <a:srgbClr val="F2F2F2">
              <a:alpha val="54902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rIns="36000" anchor="t">
            <a:spAutoFit/>
          </a:bodyPr>
          <a:lstStyle/>
          <a:p>
            <a:pPr algn="ctr"/>
            <a:r>
              <a:rPr lang="ko-KR" altLang="en-US" sz="1100" smtClean="0"/>
              <a:t>뒤로가기</a:t>
            </a:r>
            <a:r>
              <a:rPr lang="ko-KR" altLang="en-US" sz="1100" dirty="0" smtClean="0"/>
              <a:t> 버튼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Users\xnote\OneDrive\문서\카카오톡 받은 파일\정보추가화면\정보추가실패2.png"/>
          <p:cNvPicPr>
            <a:picLocks noChangeAspect="1" noChangeArrowheads="1"/>
          </p:cNvPicPr>
          <p:nvPr/>
        </p:nvPicPr>
        <p:blipFill>
          <a:blip r:embed="rId2" cstate="print"/>
          <a:srcRect l="3316" t="1904" r="5501" b="2883"/>
          <a:stretch>
            <a:fillRect/>
          </a:stretch>
        </p:blipFill>
        <p:spPr bwMode="auto">
          <a:xfrm>
            <a:off x="5004048" y="803981"/>
            <a:ext cx="3146750" cy="57213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011" name="Picture 3" descr="C:\Users\xnote\OneDrive\문서\카카오톡 받은 파일\정보추가화면\정보추가실패1.png"/>
          <p:cNvPicPr>
            <a:picLocks noChangeAspect="1" noChangeArrowheads="1"/>
          </p:cNvPicPr>
          <p:nvPr/>
        </p:nvPicPr>
        <p:blipFill>
          <a:blip r:embed="rId3" cstate="print"/>
          <a:srcRect l="4138" t="1895" r="4263" b="2422"/>
          <a:stretch>
            <a:fillRect/>
          </a:stretch>
        </p:blipFill>
        <p:spPr bwMode="auto">
          <a:xfrm>
            <a:off x="1187624" y="764704"/>
            <a:ext cx="3174953" cy="57785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142908" y="142876"/>
            <a:ext cx="1476764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정보 추가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:\Users\xnote\OneDrive\문서\카카오톡 받은 파일\정보추가화면\정보추가실패4.png"/>
          <p:cNvPicPr>
            <a:picLocks noChangeAspect="1" noChangeArrowheads="1"/>
          </p:cNvPicPr>
          <p:nvPr/>
        </p:nvPicPr>
        <p:blipFill>
          <a:blip r:embed="rId2" cstate="print"/>
          <a:srcRect l="4226" t="1885" r="4242" b="3268"/>
          <a:stretch>
            <a:fillRect/>
          </a:stretch>
        </p:blipFill>
        <p:spPr bwMode="auto">
          <a:xfrm>
            <a:off x="1259632" y="726672"/>
            <a:ext cx="3096344" cy="57695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035" name="Picture 3" descr="C:\Users\xnote\OneDrive\문서\카카오톡 받은 파일\정보추가화면\정보추가실패3.png"/>
          <p:cNvPicPr>
            <a:picLocks noChangeAspect="1" noChangeArrowheads="1"/>
          </p:cNvPicPr>
          <p:nvPr/>
        </p:nvPicPr>
        <p:blipFill>
          <a:blip r:embed="rId3" cstate="print"/>
          <a:srcRect l="3316" t="2842" r="5501" b="2422"/>
          <a:stretch>
            <a:fillRect/>
          </a:stretch>
        </p:blipFill>
        <p:spPr bwMode="auto">
          <a:xfrm>
            <a:off x="5004048" y="757608"/>
            <a:ext cx="3172254" cy="57677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142908" y="142876"/>
            <a:ext cx="1476764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정보 추가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1548772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정보 조회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7" name="Picture 1" descr="C:\Users\xnote\OneDrive\문서\카카오톡 받은 파일\정보조회화면\정보조회기본.png"/>
          <p:cNvPicPr>
            <a:picLocks noChangeAspect="1" noChangeArrowheads="1"/>
          </p:cNvPicPr>
          <p:nvPr/>
        </p:nvPicPr>
        <p:blipFill>
          <a:blip r:embed="rId2" cstate="print"/>
          <a:srcRect l="3627" t="1533" r="5983" b="3493"/>
          <a:stretch>
            <a:fillRect/>
          </a:stretch>
        </p:blipFill>
        <p:spPr bwMode="auto">
          <a:xfrm>
            <a:off x="1187624" y="764705"/>
            <a:ext cx="3168352" cy="576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C:\Users\xnote\OneDrive\문서\카카오톡 받은 파일\정보조회화면\정보조회실패.png"/>
          <p:cNvPicPr>
            <a:picLocks noChangeAspect="1" noChangeArrowheads="1"/>
          </p:cNvPicPr>
          <p:nvPr/>
        </p:nvPicPr>
        <p:blipFill>
          <a:blip r:embed="rId3" cstate="print"/>
          <a:srcRect l="3938" t="2036" r="4477" b="2751"/>
          <a:stretch>
            <a:fillRect/>
          </a:stretch>
        </p:blipFill>
        <p:spPr bwMode="auto">
          <a:xfrm>
            <a:off x="5004048" y="764704"/>
            <a:ext cx="3168352" cy="576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5508104" y="4653136"/>
            <a:ext cx="1728192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11" idx="1"/>
          </p:cNvCxnSpPr>
          <p:nvPr/>
        </p:nvCxnSpPr>
        <p:spPr>
          <a:xfrm flipH="1">
            <a:off x="4860032" y="3717032"/>
            <a:ext cx="648072" cy="5040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한쪽 모서리가 잘린 사각형 9"/>
          <p:cNvSpPr/>
          <p:nvPr/>
        </p:nvSpPr>
        <p:spPr>
          <a:xfrm>
            <a:off x="3697116" y="4293096"/>
            <a:ext cx="1605752" cy="408980"/>
          </a:xfrm>
          <a:prstGeom prst="snip1Rect">
            <a:avLst>
              <a:gd name="adj" fmla="val 50000"/>
            </a:avLst>
          </a:prstGeom>
          <a:solidFill>
            <a:srgbClr val="F2F2F2">
              <a:alpha val="54902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pPr algn="ctr"/>
            <a:r>
              <a:rPr lang="ko-KR" altLang="en-US" sz="1400" smtClean="0"/>
              <a:t>사용자 </a:t>
            </a:r>
            <a:r>
              <a:rPr lang="ko-KR" altLang="en-US" sz="1400" dirty="0" smtClean="0"/>
              <a:t>비밀번호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508104" y="3501008"/>
            <a:ext cx="1152128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5662908" y="5085184"/>
            <a:ext cx="648072" cy="5040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한쪽 모서리가 잘린 사각형 15"/>
          <p:cNvSpPr/>
          <p:nvPr/>
        </p:nvSpPr>
        <p:spPr>
          <a:xfrm>
            <a:off x="4499994" y="5661248"/>
            <a:ext cx="1605752" cy="408980"/>
          </a:xfrm>
          <a:prstGeom prst="snip1Rect">
            <a:avLst>
              <a:gd name="adj" fmla="val 50000"/>
            </a:avLst>
          </a:prstGeom>
          <a:solidFill>
            <a:srgbClr val="F2F2F2">
              <a:alpha val="54902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pPr algn="ctr"/>
            <a:r>
              <a:rPr lang="ko-KR" altLang="en-US" sz="1400" dirty="0" smtClean="0"/>
              <a:t>비밀번호 불일치</a:t>
            </a:r>
          </a:p>
        </p:txBody>
      </p:sp>
      <p:cxnSp>
        <p:nvCxnSpPr>
          <p:cNvPr id="12" name="직선 화살표 연결선 11"/>
          <p:cNvCxnSpPr>
            <a:stCxn id="14" idx="1"/>
          </p:cNvCxnSpPr>
          <p:nvPr/>
        </p:nvCxnSpPr>
        <p:spPr>
          <a:xfrm flipH="1">
            <a:off x="1187624" y="3091444"/>
            <a:ext cx="504056" cy="4545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한쪽 모서리가 잘린 사각형 12"/>
          <p:cNvSpPr/>
          <p:nvPr/>
        </p:nvSpPr>
        <p:spPr>
          <a:xfrm>
            <a:off x="251520" y="3545977"/>
            <a:ext cx="2088232" cy="695265"/>
          </a:xfrm>
          <a:prstGeom prst="snip1Rect">
            <a:avLst>
              <a:gd name="adj" fmla="val 50000"/>
            </a:avLst>
          </a:prstGeom>
          <a:solidFill>
            <a:srgbClr val="F2F2F2">
              <a:alpha val="54902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/>
          <a:p>
            <a:pPr algn="ctr"/>
            <a:r>
              <a:rPr lang="en-US" altLang="ko-KR" sz="1400" dirty="0" smtClean="0"/>
              <a:t>Singleton </a:t>
            </a:r>
            <a:r>
              <a:rPr lang="ko-KR" altLang="en-US" sz="1400" dirty="0" smtClean="0"/>
              <a:t>에서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사이트정</a:t>
            </a:r>
            <a:r>
              <a:rPr lang="ko-KR" altLang="en-US" sz="1400" dirty="0"/>
              <a:t>보</a:t>
            </a:r>
            <a:r>
              <a:rPr lang="ko-KR" altLang="en-US" sz="1400" dirty="0" smtClean="0"/>
              <a:t> 불러오기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691680" y="2753888"/>
            <a:ext cx="1656184" cy="6751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1548772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정보 조회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Picture 2" descr="C:\Users\xnote\OneDrive\문서\카카오톡 받은 파일\정보조회화면\정보조회성공.png"/>
          <p:cNvPicPr>
            <a:picLocks noChangeAspect="1" noChangeArrowheads="1"/>
          </p:cNvPicPr>
          <p:nvPr/>
        </p:nvPicPr>
        <p:blipFill>
          <a:blip r:embed="rId2" cstate="print"/>
          <a:srcRect l="3360" t="962" r="4241" b="2856"/>
          <a:stretch>
            <a:fillRect/>
          </a:stretch>
        </p:blipFill>
        <p:spPr bwMode="auto">
          <a:xfrm>
            <a:off x="1187624" y="764704"/>
            <a:ext cx="3168352" cy="576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3203848" y="2852936"/>
            <a:ext cx="72008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16" idx="3"/>
            <a:endCxn id="13" idx="1"/>
          </p:cNvCxnSpPr>
          <p:nvPr/>
        </p:nvCxnSpPr>
        <p:spPr>
          <a:xfrm flipH="1" flipV="1">
            <a:off x="5328084" y="3261916"/>
            <a:ext cx="1116124" cy="16792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한쪽 모서리가 잘린 사각형 12"/>
          <p:cNvSpPr/>
          <p:nvPr/>
        </p:nvSpPr>
        <p:spPr>
          <a:xfrm>
            <a:off x="4427984" y="2852936"/>
            <a:ext cx="1800200" cy="408980"/>
          </a:xfrm>
          <a:prstGeom prst="snip1Rect">
            <a:avLst>
              <a:gd name="adj" fmla="val 50000"/>
            </a:avLst>
          </a:prstGeom>
          <a:solidFill>
            <a:srgbClr val="F2F2F2">
              <a:alpha val="54902"/>
            </a:srgbClr>
          </a:solidFill>
        </p:spPr>
        <p:txBody>
          <a:bodyPr wrap="square" anchor="t">
            <a:spAutoFit/>
          </a:bodyPr>
          <a:lstStyle/>
          <a:p>
            <a:pPr algn="ctr"/>
            <a:r>
              <a:rPr lang="ko-KR" altLang="en-US" sz="1400" dirty="0" smtClean="0"/>
              <a:t>수정버튼 활성화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691680" y="4653136"/>
            <a:ext cx="151216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4" idx="3"/>
            <a:endCxn id="16" idx="2"/>
          </p:cNvCxnSpPr>
          <p:nvPr/>
        </p:nvCxnSpPr>
        <p:spPr>
          <a:xfrm>
            <a:off x="3203848" y="4905164"/>
            <a:ext cx="1872208" cy="3836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한쪽 모서리가 잘린 사각형 15"/>
          <p:cNvSpPr/>
          <p:nvPr/>
        </p:nvSpPr>
        <p:spPr>
          <a:xfrm>
            <a:off x="5076056" y="4941168"/>
            <a:ext cx="2736304" cy="695265"/>
          </a:xfrm>
          <a:prstGeom prst="snip1Rect">
            <a:avLst>
              <a:gd name="adj" fmla="val 50000"/>
            </a:avLst>
          </a:prstGeom>
          <a:solidFill>
            <a:srgbClr val="F2F2F2">
              <a:alpha val="54902"/>
            </a:srgbClr>
          </a:solidFill>
        </p:spPr>
        <p:txBody>
          <a:bodyPr wrap="square" anchor="t">
            <a:spAutoFit/>
          </a:bodyPr>
          <a:lstStyle/>
          <a:p>
            <a:pPr algn="ctr"/>
            <a:r>
              <a:rPr lang="ko-KR" altLang="en-US" sz="1400" dirty="0" smtClean="0"/>
              <a:t>사용자 비밀번호 일치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-&gt; </a:t>
            </a:r>
            <a:r>
              <a:rPr lang="ko-KR" altLang="en-US" sz="1400" dirty="0" smtClean="0"/>
              <a:t>사이트 비밀번호 복호화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1548772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정보 수정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22" name="Picture 2" descr="C:\Users\xnote\OneDrive\문서\카카오톡 받은 파일\정보수정화면\정보수정성공.png"/>
          <p:cNvPicPr>
            <a:picLocks noChangeAspect="1" noChangeArrowheads="1"/>
          </p:cNvPicPr>
          <p:nvPr/>
        </p:nvPicPr>
        <p:blipFill>
          <a:blip r:embed="rId2" cstate="print"/>
          <a:srcRect l="4974" t="2814" r="3843" b="3391"/>
          <a:stretch>
            <a:fillRect/>
          </a:stretch>
        </p:blipFill>
        <p:spPr bwMode="auto">
          <a:xfrm>
            <a:off x="4932040" y="836712"/>
            <a:ext cx="3128748" cy="56886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836712"/>
            <a:ext cx="3124637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6" name="직사각형 5"/>
          <p:cNvSpPr/>
          <p:nvPr/>
        </p:nvSpPr>
        <p:spPr>
          <a:xfrm>
            <a:off x="2051720" y="2204864"/>
            <a:ext cx="1296144" cy="2088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6" idx="3"/>
            <a:endCxn id="10" idx="2"/>
          </p:cNvCxnSpPr>
          <p:nvPr/>
        </p:nvCxnSpPr>
        <p:spPr>
          <a:xfrm flipV="1">
            <a:off x="3347864" y="2892961"/>
            <a:ext cx="368426" cy="3560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한쪽 모서리가 잘린 사각형 9"/>
          <p:cNvSpPr/>
          <p:nvPr/>
        </p:nvSpPr>
        <p:spPr>
          <a:xfrm>
            <a:off x="3716290" y="2708920"/>
            <a:ext cx="2736304" cy="368082"/>
          </a:xfrm>
          <a:prstGeom prst="snip1Rect">
            <a:avLst>
              <a:gd name="adj" fmla="val 50000"/>
            </a:avLst>
          </a:prstGeom>
          <a:solidFill>
            <a:srgbClr val="F2F2F2">
              <a:alpha val="54902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/>
          <a:p>
            <a:pPr algn="ctr"/>
            <a:r>
              <a:rPr lang="ko-KR" altLang="en-US" sz="1200" dirty="0" smtClean="0"/>
              <a:t>기존 사이트 정보 자동으로 입력</a:t>
            </a:r>
          </a:p>
        </p:txBody>
      </p:sp>
      <p:sp>
        <p:nvSpPr>
          <p:cNvPr id="14" name="타원 13"/>
          <p:cNvSpPr/>
          <p:nvPr/>
        </p:nvSpPr>
        <p:spPr>
          <a:xfrm>
            <a:off x="1691680" y="5849888"/>
            <a:ext cx="720080" cy="4594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4" idx="7"/>
            <a:endCxn id="16" idx="2"/>
          </p:cNvCxnSpPr>
          <p:nvPr/>
        </p:nvCxnSpPr>
        <p:spPr>
          <a:xfrm flipV="1">
            <a:off x="2306307" y="5691049"/>
            <a:ext cx="1329589" cy="22612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한쪽 모서리가 잘린 사각형 15"/>
          <p:cNvSpPr/>
          <p:nvPr/>
        </p:nvSpPr>
        <p:spPr>
          <a:xfrm>
            <a:off x="3635896" y="5517232"/>
            <a:ext cx="1512168" cy="347633"/>
          </a:xfrm>
          <a:prstGeom prst="snip1Rect">
            <a:avLst>
              <a:gd name="adj" fmla="val 50000"/>
            </a:avLst>
          </a:prstGeom>
          <a:solidFill>
            <a:srgbClr val="F2F2F2">
              <a:alpha val="54902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rIns="36000" anchor="t">
            <a:spAutoFit/>
          </a:bodyPr>
          <a:lstStyle/>
          <a:p>
            <a:pPr algn="ctr"/>
            <a:r>
              <a:rPr lang="ko-KR" altLang="en-US" sz="1100" smtClean="0"/>
              <a:t>모든 정보 초기화</a:t>
            </a:r>
            <a:endParaRPr lang="ko-KR" altLang="en-US" sz="1100" dirty="0" smtClean="0"/>
          </a:p>
        </p:txBody>
      </p:sp>
      <p:sp>
        <p:nvSpPr>
          <p:cNvPr id="18" name="타원 17"/>
          <p:cNvSpPr/>
          <p:nvPr/>
        </p:nvSpPr>
        <p:spPr>
          <a:xfrm>
            <a:off x="6804248" y="5877272"/>
            <a:ext cx="720080" cy="4594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0"/>
          </p:cNvCxnSpPr>
          <p:nvPr/>
        </p:nvCxnSpPr>
        <p:spPr>
          <a:xfrm flipV="1">
            <a:off x="7164288" y="5589240"/>
            <a:ext cx="288032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한쪽 모서리가 잘린 사각형 19"/>
          <p:cNvSpPr/>
          <p:nvPr/>
        </p:nvSpPr>
        <p:spPr>
          <a:xfrm>
            <a:off x="7380312" y="5229200"/>
            <a:ext cx="1512168" cy="347633"/>
          </a:xfrm>
          <a:prstGeom prst="snip1Rect">
            <a:avLst>
              <a:gd name="adj" fmla="val 50000"/>
            </a:avLst>
          </a:prstGeom>
          <a:solidFill>
            <a:srgbClr val="F2F2F2">
              <a:alpha val="54902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rIns="36000" anchor="t">
            <a:spAutoFit/>
          </a:bodyPr>
          <a:lstStyle/>
          <a:p>
            <a:pPr algn="ctr"/>
            <a:r>
              <a:rPr lang="en-US" altLang="ko-KR" sz="1100" dirty="0" smtClean="0"/>
              <a:t>DB</a:t>
            </a:r>
            <a:r>
              <a:rPr lang="ko-KR" altLang="en-US" sz="1100" dirty="0" smtClean="0"/>
              <a:t>에 정보 저장</a:t>
            </a:r>
          </a:p>
        </p:txBody>
      </p:sp>
      <p:sp>
        <p:nvSpPr>
          <p:cNvPr id="17" name="타원 16"/>
          <p:cNvSpPr/>
          <p:nvPr/>
        </p:nvSpPr>
        <p:spPr>
          <a:xfrm>
            <a:off x="1907704" y="4481736"/>
            <a:ext cx="720080" cy="4594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7" idx="6"/>
            <a:endCxn id="22" idx="2"/>
          </p:cNvCxnSpPr>
          <p:nvPr/>
        </p:nvCxnSpPr>
        <p:spPr>
          <a:xfrm>
            <a:off x="2627784" y="4711452"/>
            <a:ext cx="1058790" cy="2862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한쪽 모서리가 잘린 사각형 21"/>
          <p:cNvSpPr/>
          <p:nvPr/>
        </p:nvSpPr>
        <p:spPr>
          <a:xfrm>
            <a:off x="3686574" y="4711452"/>
            <a:ext cx="1512168" cy="572572"/>
          </a:xfrm>
          <a:prstGeom prst="snip1Rect">
            <a:avLst>
              <a:gd name="adj" fmla="val 50000"/>
            </a:avLst>
          </a:prstGeom>
          <a:solidFill>
            <a:srgbClr val="F2F2F2">
              <a:alpha val="54902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rIns="36000" anchor="t">
            <a:spAutoFit/>
          </a:bodyPr>
          <a:lstStyle/>
          <a:p>
            <a:pPr algn="ctr"/>
            <a:r>
              <a:rPr lang="ko-KR" altLang="en-US" sz="1100" dirty="0" smtClean="0"/>
              <a:t>알고리즘 선택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(AES </a:t>
            </a:r>
            <a:r>
              <a:rPr lang="ko-KR" altLang="en-US" sz="1100" dirty="0" smtClean="0"/>
              <a:t>선택 가능</a:t>
            </a:r>
            <a:r>
              <a:rPr lang="en-US" altLang="ko-KR" sz="1100" dirty="0" smtClean="0"/>
              <a:t>)</a:t>
            </a:r>
            <a:endParaRPr lang="ko-KR" altLang="en-US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1620780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en-US" altLang="ko-KR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Epilogue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한쪽 모서리가 잘린 사각형 16"/>
          <p:cNvSpPr/>
          <p:nvPr/>
        </p:nvSpPr>
        <p:spPr>
          <a:xfrm>
            <a:off x="251520" y="1422872"/>
            <a:ext cx="8640960" cy="4699159"/>
          </a:xfrm>
          <a:prstGeom prst="snip1Rect">
            <a:avLst>
              <a:gd name="adj" fmla="val 13052"/>
            </a:avLst>
          </a:prstGeom>
          <a:solidFill>
            <a:srgbClr val="F2F2F2">
              <a:alpha val="54902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dirty="0" smtClean="0"/>
              <a:t>- </a:t>
            </a:r>
            <a:r>
              <a:rPr lang="ko-KR" altLang="en-US" sz="1400" b="1" dirty="0" smtClean="0"/>
              <a:t>텍스트 내용 인용 </a:t>
            </a:r>
            <a:r>
              <a:rPr lang="en-US" altLang="ko-KR" sz="1400" dirty="0" smtClean="0"/>
              <a:t>-</a:t>
            </a:r>
          </a:p>
          <a:p>
            <a:pPr algn="ctr"/>
            <a:endParaRPr lang="ko-KR" altLang="en-US" sz="1300" dirty="0" smtClean="0"/>
          </a:p>
          <a:p>
            <a:pPr algn="ctr"/>
            <a:r>
              <a:rPr lang="ko-KR" altLang="en-US" sz="1300" dirty="0" smtClean="0"/>
              <a:t>암호화 알고리즘의 </a:t>
            </a:r>
            <a:r>
              <a:rPr lang="ko-KR" altLang="en-US" sz="1300" b="1" dirty="0" smtClean="0"/>
              <a:t>정의</a:t>
            </a:r>
          </a:p>
          <a:p>
            <a:pPr algn="ctr"/>
            <a:r>
              <a:rPr lang="en-US" altLang="ko-KR" sz="1200" u="sng" dirty="0" smtClean="0">
                <a:hlinkClick r:id="rId2"/>
              </a:rPr>
              <a:t>https://ko.wikipedia.org/wiki/%EC%95%94%ED%98%B8%ED%99%94</a:t>
            </a:r>
            <a:endParaRPr lang="en-US" altLang="ko-KR" sz="1200" u="sng" dirty="0" smtClean="0"/>
          </a:p>
          <a:p>
            <a:pPr algn="ctr"/>
            <a:endParaRPr lang="ko-KR" altLang="en-US" sz="1400" dirty="0" smtClean="0"/>
          </a:p>
          <a:p>
            <a:pPr algn="ctr"/>
            <a:r>
              <a:rPr lang="ko-KR" altLang="en-US" sz="1300" dirty="0" smtClean="0"/>
              <a:t>암호화 알고리즘의 </a:t>
            </a:r>
            <a:r>
              <a:rPr lang="ko-KR" altLang="en-US" sz="1300" b="1" dirty="0" smtClean="0"/>
              <a:t>종류</a:t>
            </a:r>
          </a:p>
          <a:p>
            <a:pPr algn="ctr"/>
            <a:r>
              <a:rPr lang="en-US" altLang="ko-KR" sz="1200" u="sng" dirty="0" smtClean="0">
                <a:hlinkClick r:id="rId3"/>
              </a:rPr>
              <a:t>https://brunch.co.kr/@ka3211/11</a:t>
            </a:r>
            <a:endParaRPr lang="en-US" altLang="ko-KR" sz="1200" u="sng" dirty="0" smtClean="0"/>
          </a:p>
          <a:p>
            <a:pPr algn="ctr"/>
            <a:endParaRPr lang="ko-KR" altLang="en-US" sz="1400" dirty="0" smtClean="0"/>
          </a:p>
          <a:p>
            <a:pPr algn="ctr"/>
            <a:r>
              <a:rPr lang="en-US" altLang="ko-KR" sz="1300" b="1" dirty="0" smtClean="0"/>
              <a:t>AES </a:t>
            </a:r>
            <a:r>
              <a:rPr lang="ko-KR" altLang="en-US" sz="1300" dirty="0" smtClean="0"/>
              <a:t>알고리즘 정의</a:t>
            </a:r>
            <a:r>
              <a:rPr lang="en-US" altLang="ko-KR" sz="1300" dirty="0" smtClean="0"/>
              <a:t>,</a:t>
            </a:r>
            <a:r>
              <a:rPr lang="ko-KR" altLang="en-US" sz="1300" dirty="0" smtClean="0"/>
              <a:t>등장배경 </a:t>
            </a:r>
            <a:r>
              <a:rPr lang="en-US" altLang="ko-KR" sz="1300" dirty="0" smtClean="0"/>
              <a:t>+</a:t>
            </a:r>
            <a:r>
              <a:rPr lang="ko-KR" altLang="en-US" sz="1300" dirty="0" smtClean="0"/>
              <a:t>동작 방식</a:t>
            </a:r>
          </a:p>
          <a:p>
            <a:pPr algn="ctr"/>
            <a:r>
              <a:rPr lang="en-US" altLang="ko-KR" sz="1200" dirty="0" smtClean="0">
                <a:hlinkClick r:id="rId4"/>
              </a:rPr>
              <a:t>https://namu.wiki/w/AES</a:t>
            </a:r>
            <a:endParaRPr lang="en-US" altLang="ko-KR" sz="1200" dirty="0" smtClean="0"/>
          </a:p>
          <a:p>
            <a:pPr algn="ctr"/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b="1" dirty="0" smtClean="0"/>
              <a:t>이미지 인용 </a:t>
            </a:r>
            <a:r>
              <a:rPr lang="en-US" altLang="ko-KR" sz="1400" dirty="0" smtClean="0"/>
              <a:t>-</a:t>
            </a:r>
            <a:endParaRPr lang="ko-KR" altLang="en-US" sz="1400" dirty="0" smtClean="0"/>
          </a:p>
          <a:p>
            <a:pPr algn="ctr"/>
            <a:r>
              <a:rPr lang="en-US" altLang="ko-KR" sz="1200" dirty="0" smtClean="0">
                <a:hlinkClick r:id="rId5"/>
              </a:rPr>
              <a:t>https://www.boannews.com/media/view.asp?idx=91038&amp;kind</a:t>
            </a:r>
            <a:r>
              <a:rPr lang="en-US" altLang="ko-KR" sz="1200" dirty="0" smtClean="0"/>
              <a:t> </a:t>
            </a:r>
            <a:endParaRPr lang="ko-KR" altLang="en-US" sz="1200" dirty="0" smtClean="0"/>
          </a:p>
          <a:p>
            <a:pPr algn="ctr"/>
            <a:r>
              <a:rPr lang="en-US" altLang="ko-KR" sz="1200" u="sng" dirty="0" smtClean="0">
                <a:hlinkClick r:id="rId6"/>
              </a:rPr>
              <a:t>https://blog.naver.com/applenews7/222559140252</a:t>
            </a:r>
            <a:endParaRPr lang="ko-KR" altLang="en-US" sz="1200" dirty="0" smtClean="0"/>
          </a:p>
          <a:p>
            <a:pPr algn="ctr"/>
            <a:r>
              <a:rPr lang="en-US" altLang="ko-KR" sz="1200" u="sng" dirty="0" smtClean="0">
                <a:hlinkClick r:id="rId7"/>
              </a:rPr>
              <a:t>https://terms.naver.com/entry.naver?docId=3609905&amp;cid=58598&amp;categoryId=59316</a:t>
            </a:r>
            <a:endParaRPr lang="ko-KR" altLang="en-US" sz="1200" dirty="0" smtClean="0"/>
          </a:p>
          <a:p>
            <a:pPr algn="ctr"/>
            <a:r>
              <a:rPr lang="en-US" altLang="ko-KR" sz="1200" u="sng" dirty="0" smtClean="0">
                <a:hlinkClick r:id="rId8"/>
              </a:rPr>
              <a:t>https://wondangcom.com/1859</a:t>
            </a:r>
            <a:endParaRPr lang="ko-KR" altLang="en-US" sz="1200" dirty="0" smtClean="0"/>
          </a:p>
          <a:p>
            <a:pPr algn="ctr"/>
            <a:r>
              <a:rPr lang="en-US" altLang="ko-KR" sz="1200" u="sng" dirty="0" smtClean="0">
                <a:hlinkClick r:id="rId9"/>
              </a:rPr>
              <a:t>https://adela.love/posts/cryptography</a:t>
            </a:r>
            <a:endParaRPr lang="ko-KR" altLang="en-US" sz="1200" dirty="0" smtClean="0"/>
          </a:p>
          <a:p>
            <a:pPr algn="ctr"/>
            <a:r>
              <a:rPr lang="en-US" altLang="ko-KR" sz="1200" u="sng" dirty="0" smtClean="0">
                <a:hlinkClick r:id="rId3"/>
              </a:rPr>
              <a:t>https://brunch.co.kr/@ka3211/11</a:t>
            </a:r>
            <a:endParaRPr lang="ko-KR" altLang="en-US" sz="1200" dirty="0" smtClean="0"/>
          </a:p>
          <a:p>
            <a:pPr algn="ctr"/>
            <a:r>
              <a:rPr lang="en-US" altLang="ko-KR" sz="1200" dirty="0" smtClean="0">
                <a:hlinkClick r:id="rId10"/>
              </a:rPr>
              <a:t>https://joongbu.raonctf.com/essential/study/web/symmetric_key</a:t>
            </a:r>
            <a:r>
              <a:rPr lang="en-US" altLang="ko-KR" sz="1200" dirty="0" smtClean="0"/>
              <a:t> </a:t>
            </a:r>
            <a:endParaRPr lang="ko-KR" altLang="en-US" sz="1400" dirty="0" smtClean="0"/>
          </a:p>
          <a:p>
            <a:pPr algn="ctr"/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endParaRPr lang="ko-KR" alt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67744" y="3068960"/>
            <a:ext cx="4608512" cy="720080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 algn="ctr"/>
            <a:r>
              <a:rPr lang="ko-KR" altLang="en-US" sz="2400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암호화 알고리즘이란</a:t>
            </a:r>
            <a:r>
              <a:rPr lang="en-US" altLang="ko-KR" sz="2400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en-US" sz="2400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91000"/>
            <a:lum/>
          </a:blip>
          <a:srcRect/>
          <a:stretch>
            <a:fillRect t="-2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3450" y="3717032"/>
            <a:ext cx="441710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altLang="ko-KR" sz="6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25400" dir="3600000" algn="tl" rotWithShape="0">
                    <a:schemeClr val="tx1">
                      <a:lumMod val="75000"/>
                      <a:lumOff val="25000"/>
                      <a:alpha val="70000"/>
                    </a:schemeClr>
                  </a:outerShdw>
                </a:effectLst>
              </a:rPr>
              <a:t>Thank you</a:t>
            </a:r>
            <a:endParaRPr lang="en-US" altLang="ko-KR" sz="6600" b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25400" dir="3600000" algn="tl" rotWithShape="0">
                  <a:schemeClr val="tx1">
                    <a:lumMod val="75000"/>
                    <a:lumOff val="25000"/>
                    <a:alpha val="7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2071638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암호화의 정의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 descr="C:\Users\even1415\Desktop\다운로드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996326"/>
            <a:ext cx="6912768" cy="4673034"/>
          </a:xfrm>
          <a:prstGeom prst="rect">
            <a:avLst/>
          </a:prstGeom>
          <a:noFill/>
        </p:spPr>
      </p:pic>
      <p:sp>
        <p:nvSpPr>
          <p:cNvPr id="17" name="한쪽 모서리가 잘린 사각형 16"/>
          <p:cNvSpPr/>
          <p:nvPr/>
        </p:nvSpPr>
        <p:spPr>
          <a:xfrm>
            <a:off x="179512" y="980728"/>
            <a:ext cx="8712968" cy="2061746"/>
          </a:xfrm>
          <a:prstGeom prst="snip1Rect">
            <a:avLst>
              <a:gd name="adj" fmla="val 24821"/>
            </a:avLst>
          </a:prstGeom>
          <a:solidFill>
            <a:srgbClr val="F2F2F2">
              <a:alpha val="54902"/>
            </a:srgbClr>
          </a:solidFill>
        </p:spPr>
        <p:txBody>
          <a:bodyPr wrap="square">
            <a:spAutoFit/>
          </a:bodyPr>
          <a:lstStyle/>
          <a:p>
            <a:pPr algn="ctr"/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 암호화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暗號化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또는 </a:t>
            </a:r>
            <a:r>
              <a:rPr lang="ko-KR" altLang="en-US" sz="1400" b="1" dirty="0" smtClean="0"/>
              <a:t>엔크립션</a:t>
            </a:r>
            <a:r>
              <a:rPr lang="en-US" altLang="ko-KR" sz="1400" dirty="0" smtClean="0"/>
              <a:t>(Encryption)</a:t>
            </a:r>
            <a:r>
              <a:rPr lang="ko-KR" altLang="en-US" sz="1400" dirty="0" smtClean="0"/>
              <a:t>은 특별한 지식을 소유한 사람들을 제외하고는 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 </a:t>
            </a:r>
            <a:r>
              <a:rPr lang="ko-KR" altLang="en-US" sz="1400" dirty="0" smtClean="0"/>
              <a:t>누구도 읽어볼 수 없도록 알고리즘을 이용하여 정보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평문을 가리킴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를 전달하는 과정이다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pPr algn="ctr"/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이에 역행하는 과정을 </a:t>
            </a:r>
            <a:r>
              <a:rPr lang="ko-KR" altLang="en-US" sz="1400" b="1" dirty="0" smtClean="0"/>
              <a:t>해독</a:t>
            </a:r>
            <a:r>
              <a:rPr lang="ko-KR" altLang="en-US" sz="1400" dirty="0" smtClean="0"/>
              <a:t> 또는 </a:t>
            </a:r>
            <a:r>
              <a:rPr lang="ko-KR" altLang="en-US" sz="1400" b="1" dirty="0" smtClean="0"/>
              <a:t>디크립션</a:t>
            </a:r>
            <a:r>
              <a:rPr lang="en-US" altLang="ko-KR" sz="1400" dirty="0" smtClean="0"/>
              <a:t>(Decryption)</a:t>
            </a:r>
            <a:r>
              <a:rPr lang="ko-KR" altLang="en-US" sz="1400" dirty="0" smtClean="0"/>
              <a:t>이라고 하며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이로써 암호화된 정보를 다시 읽을 수 있다</a:t>
            </a:r>
            <a:r>
              <a:rPr lang="en-US" altLang="ko-KR" sz="1400" dirty="0" smtClean="0"/>
              <a:t>.</a:t>
            </a:r>
          </a:p>
          <a:p>
            <a:pPr algn="ctr"/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even1415\Desktop\68245_47455_1237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b="3694"/>
          <a:stretch>
            <a:fillRect/>
          </a:stretch>
        </p:blipFill>
        <p:spPr bwMode="auto">
          <a:xfrm>
            <a:off x="1187624" y="2420888"/>
            <a:ext cx="6624736" cy="4159718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142908" y="142876"/>
            <a:ext cx="2196844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암호화의 필요성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한쪽 모서리가 잘린 사각형 16"/>
          <p:cNvSpPr/>
          <p:nvPr/>
        </p:nvSpPr>
        <p:spPr>
          <a:xfrm>
            <a:off x="179512" y="980728"/>
            <a:ext cx="8712968" cy="2306360"/>
          </a:xfrm>
          <a:prstGeom prst="snip1Rect">
            <a:avLst>
              <a:gd name="adj" fmla="val 24821"/>
            </a:avLst>
          </a:prstGeom>
          <a:solidFill>
            <a:srgbClr val="F2F2F2">
              <a:alpha val="54902"/>
            </a:srgbClr>
          </a:solidFill>
        </p:spPr>
        <p:txBody>
          <a:bodyPr wrap="square">
            <a:spAutoFit/>
          </a:bodyPr>
          <a:lstStyle/>
          <a:p>
            <a:pPr algn="ctr"/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 암호화</a:t>
            </a:r>
            <a:r>
              <a:rPr lang="ko-KR" altLang="en-US" sz="1400" dirty="0" smtClean="0"/>
              <a:t>는 군사와 정부의 은밀한 대화를 위해 오랫동안 이용되어 왔다</a:t>
            </a:r>
            <a:r>
              <a:rPr lang="en-US" altLang="ko-KR" sz="1400" dirty="0" smtClean="0"/>
              <a:t>.</a:t>
            </a:r>
          </a:p>
          <a:p>
            <a:pPr algn="ctr"/>
            <a:r>
              <a:rPr lang="ko-KR" altLang="en-US" sz="1400" dirty="0" smtClean="0"/>
              <a:t> * 대표 사례 </a:t>
            </a:r>
            <a:r>
              <a:rPr lang="en-US" altLang="ko-KR" sz="1400" dirty="0" smtClean="0"/>
              <a:t>: 2</a:t>
            </a:r>
            <a:r>
              <a:rPr lang="ko-KR" altLang="en-US" sz="1400" dirty="0" smtClean="0"/>
              <a:t>차 세계대전 당시 </a:t>
            </a:r>
            <a:r>
              <a:rPr lang="ko-KR" altLang="en-US" sz="1400" b="1" dirty="0" smtClean="0"/>
              <a:t>에니그마</a:t>
            </a:r>
            <a:r>
              <a:rPr lang="en-US" altLang="ko-KR" sz="1400" dirty="0" smtClean="0"/>
              <a:t>(Enigma)</a:t>
            </a:r>
            <a:endParaRPr lang="ko-KR" altLang="en-US" sz="1400" dirty="0" smtClean="0"/>
          </a:p>
          <a:p>
            <a:pPr algn="ctr"/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ko-KR" altLang="en-US" sz="1400" dirty="0" smtClean="0"/>
              <a:t> 또한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암호화는 수많은 종류의 시민 체계의 정보를 보호하는 데 흔히 쓰이고 있다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pPr algn="ctr"/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ko-KR" altLang="en-US" sz="1400" dirty="0" smtClean="0"/>
              <a:t> 이외에</a:t>
            </a:r>
            <a:r>
              <a:rPr lang="en-US" altLang="ko-KR" sz="1400" dirty="0" smtClean="0"/>
              <a:t>, </a:t>
            </a:r>
            <a:r>
              <a:rPr lang="ko-KR" altLang="en-US" sz="1400" b="1" dirty="0" smtClean="0"/>
              <a:t>비트코인</a:t>
            </a:r>
            <a:r>
              <a:rPr lang="ko-KR" altLang="en-US" sz="1400" dirty="0" smtClean="0"/>
              <a:t> 및 </a:t>
            </a:r>
            <a:r>
              <a:rPr lang="ko-KR" altLang="en-US" sz="1400" b="1" dirty="0" smtClean="0"/>
              <a:t>랜섬웨어</a:t>
            </a:r>
            <a:r>
              <a:rPr lang="en-US" altLang="ko-KR" sz="1400" dirty="0" smtClean="0"/>
              <a:t>(Ransom Ware) </a:t>
            </a:r>
            <a:r>
              <a:rPr lang="ko-KR" altLang="en-US" sz="1400" dirty="0" smtClean="0"/>
              <a:t>바이러스에도 암호화 알고리즘이 활용되고 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ko-KR" altLang="en-US" sz="1400" dirty="0" smtClean="0"/>
              <a:t> </a:t>
            </a:r>
            <a:br>
              <a:rPr lang="ko-KR" altLang="en-US" sz="1400" dirty="0" smtClean="0"/>
            </a:br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67744" y="3068960"/>
            <a:ext cx="4608512" cy="720080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 algn="ctr"/>
            <a:r>
              <a:rPr lang="ko-KR" altLang="en-US" sz="2400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카이사르 알고리즘</a:t>
            </a:r>
            <a:endParaRPr lang="ko-KR" altLang="en-US" sz="2400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even1415\Desktop\다운로드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151" y="2564904"/>
            <a:ext cx="5935041" cy="3528392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142908" y="142876"/>
            <a:ext cx="2268852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정의 및 등장배경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한쪽 모서리가 잘린 사각형 16"/>
          <p:cNvSpPr/>
          <p:nvPr/>
        </p:nvSpPr>
        <p:spPr>
          <a:xfrm>
            <a:off x="179512" y="980728"/>
            <a:ext cx="8712968" cy="2061746"/>
          </a:xfrm>
          <a:prstGeom prst="snip1Rect">
            <a:avLst>
              <a:gd name="adj" fmla="val 24821"/>
            </a:avLst>
          </a:prstGeom>
          <a:solidFill>
            <a:srgbClr val="F2F2F2">
              <a:alpha val="54902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/>
              <a:t>로마 공화정 말기의 정치가이자 군인</a:t>
            </a:r>
          </a:p>
          <a:p>
            <a:pPr algn="ctr"/>
            <a:r>
              <a:rPr lang="ko-KR" altLang="en-US" sz="1400" b="1" dirty="0" smtClean="0"/>
              <a:t>율리우스 카이사르</a:t>
            </a:r>
            <a:r>
              <a:rPr lang="en-US" altLang="ko-KR" sz="1400" b="1" dirty="0" smtClean="0"/>
              <a:t>(Gaius Julius Caesar)</a:t>
            </a:r>
            <a:endParaRPr lang="ko-KR" altLang="en-US" sz="1400" b="1" dirty="0" smtClean="0"/>
          </a:p>
          <a:p>
            <a:pPr algn="ctr"/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ko-KR" altLang="en-US" sz="1400" dirty="0" smtClean="0"/>
              <a:t>주로 가족과 </a:t>
            </a:r>
            <a:r>
              <a:rPr lang="ko-KR" altLang="en-US" sz="1400" b="1" dirty="0" smtClean="0"/>
              <a:t>비밀통신</a:t>
            </a:r>
            <a:r>
              <a:rPr lang="ko-KR" altLang="en-US" sz="1400" dirty="0" smtClean="0"/>
              <a:t>을 할 때 이 알고리즘을 이용했다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pPr algn="ctr"/>
            <a:r>
              <a:rPr lang="ko-KR" altLang="en-US" sz="1400" dirty="0" smtClean="0"/>
              <a:t/>
            </a:r>
            <a:br>
              <a:rPr lang="ko-KR" altLang="en-US" sz="1400" dirty="0" smtClean="0"/>
            </a:br>
            <a:r>
              <a:rPr lang="ko-KR" altLang="en-US" sz="1400" b="1" dirty="0" smtClean="0"/>
              <a:t>암호문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EH FDUHIXO IRU DVVDVVLQDWRU</a:t>
            </a:r>
            <a:endParaRPr lang="ko-KR" altLang="en-US" sz="1400" dirty="0" smtClean="0"/>
          </a:p>
          <a:p>
            <a:pPr algn="ctr"/>
            <a:r>
              <a:rPr lang="ko-KR" altLang="en-US" sz="1400" dirty="0" smtClean="0"/>
              <a:t> </a:t>
            </a:r>
            <a:r>
              <a:rPr lang="ko-KR" altLang="en-US" sz="1400" b="1" dirty="0" smtClean="0"/>
              <a:t>해석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BE CAREFUL FOR ASSASSINATOR (</a:t>
            </a:r>
            <a:r>
              <a:rPr lang="ko-KR" altLang="en-US" sz="1400" b="1" i="1" dirty="0" smtClean="0"/>
              <a:t>암살자를 조심하라 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</a:t>
            </a:r>
            <a:br>
              <a:rPr lang="ko-KR" altLang="en-US" sz="1400" dirty="0" smtClean="0"/>
            </a:br>
            <a:endParaRPr lang="en-US" altLang="ko-KR" sz="1400" dirty="0" smtClean="0"/>
          </a:p>
        </p:txBody>
      </p:sp>
      <p:pic>
        <p:nvPicPr>
          <p:cNvPr id="29700" name="Picture 4" descr="C:\Users\even1415\Desktop\다운로드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3429000"/>
            <a:ext cx="3156622" cy="3178697"/>
          </a:xfrm>
          <a:prstGeom prst="rect">
            <a:avLst/>
          </a:prstGeom>
          <a:noFill/>
          <a:effectLst>
            <a:softEdge rad="127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0B1F4">
                <a:alpha val="35000"/>
              </a:srgbClr>
            </a:gs>
            <a:gs pos="93000">
              <a:srgbClr val="23374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2908" y="142876"/>
            <a:ext cx="2484876" cy="428604"/>
          </a:xfrm>
          <a:prstGeom prst="rect">
            <a:avLst/>
          </a:prstGeom>
          <a:solidFill>
            <a:srgbClr val="23374D">
              <a:alpha val="41000"/>
            </a:srgbClr>
          </a:solidFill>
          <a:ln>
            <a:noFill/>
          </a:ln>
          <a:effectLst>
            <a:outerShdw blurRad="88900" dir="7380000" sy="23000" kx="-1200000" algn="b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rtlCol="0" anchor="ctr"/>
          <a:lstStyle/>
          <a:p>
            <a:pPr marL="342900" indent="-342900"/>
            <a:r>
              <a:rPr lang="ko-KR" altLang="en-US" b="1" i="1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rPr>
              <a:t>알고리즘 동작방식</a:t>
            </a:r>
            <a:endParaRPr lang="ko-KR" altLang="en-US" b="1" i="1" spc="3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한쪽 모서리가 잘린 사각형 16"/>
          <p:cNvSpPr/>
          <p:nvPr/>
        </p:nvSpPr>
        <p:spPr>
          <a:xfrm>
            <a:off x="179512" y="2132856"/>
            <a:ext cx="8712968" cy="2341305"/>
          </a:xfrm>
          <a:prstGeom prst="snip1Rect">
            <a:avLst>
              <a:gd name="adj" fmla="val 24821"/>
            </a:avLst>
          </a:prstGeom>
          <a:solidFill>
            <a:srgbClr val="F2F2F2">
              <a:alpha val="54902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/>
              <a:t>A</a:t>
            </a:r>
            <a:r>
              <a:rPr lang="ko-KR" altLang="en-US" sz="3200" dirty="0" smtClean="0"/>
              <a:t>를 </a:t>
            </a:r>
            <a:r>
              <a:rPr lang="en-US" altLang="ko-KR" sz="3200" dirty="0" smtClean="0"/>
              <a:t>D</a:t>
            </a:r>
            <a:r>
              <a:rPr lang="ko-KR" altLang="en-US" sz="3200" dirty="0" smtClean="0"/>
              <a:t>로</a:t>
            </a:r>
            <a:r>
              <a:rPr lang="en-US" altLang="ko-KR" sz="3200" dirty="0" smtClean="0"/>
              <a:t>, B</a:t>
            </a:r>
            <a:r>
              <a:rPr lang="ko-KR" altLang="en-US" sz="3200" dirty="0" smtClean="0"/>
              <a:t>를 </a:t>
            </a:r>
            <a:r>
              <a:rPr lang="en-US" altLang="ko-KR" sz="3200" dirty="0" smtClean="0"/>
              <a:t>E</a:t>
            </a:r>
            <a:r>
              <a:rPr lang="ko-KR" altLang="en-US" sz="3200" dirty="0" smtClean="0"/>
              <a:t>로</a:t>
            </a:r>
            <a:r>
              <a:rPr lang="en-US" altLang="ko-KR" sz="3200" dirty="0" smtClean="0"/>
              <a:t>, C</a:t>
            </a:r>
            <a:r>
              <a:rPr lang="ko-KR" altLang="en-US" sz="3200" dirty="0" smtClean="0"/>
              <a:t>를 </a:t>
            </a:r>
            <a:r>
              <a:rPr lang="en-US" altLang="ko-KR" sz="3200" dirty="0" smtClean="0"/>
              <a:t>F</a:t>
            </a:r>
            <a:r>
              <a:rPr lang="ko-KR" altLang="en-US" sz="3200" dirty="0" smtClean="0"/>
              <a:t>로</a:t>
            </a:r>
            <a:r>
              <a:rPr lang="en-US" altLang="ko-KR" sz="3200" dirty="0" smtClean="0"/>
              <a:t>…</a:t>
            </a:r>
            <a:endParaRPr lang="ko-KR" altLang="en-US" sz="3200" dirty="0" smtClean="0"/>
          </a:p>
          <a:p>
            <a:pPr algn="ctr"/>
            <a:r>
              <a:rPr lang="ko-KR" altLang="en-US" sz="3200" dirty="0" smtClean="0"/>
              <a:t/>
            </a:r>
            <a:br>
              <a:rPr lang="ko-KR" altLang="en-US" sz="3200" dirty="0" smtClean="0"/>
            </a:br>
            <a:r>
              <a:rPr lang="ko-KR" altLang="en-US" sz="3200" dirty="0" smtClean="0"/>
              <a:t>규칙을 찾으셨나요</a:t>
            </a:r>
            <a:r>
              <a:rPr lang="en-US" altLang="ko-KR" sz="3200" dirty="0" smtClean="0"/>
              <a:t>?</a:t>
            </a:r>
            <a:r>
              <a:rPr lang="ko-KR" altLang="en-US" sz="3200" dirty="0" smtClean="0"/>
              <a:t/>
            </a:r>
            <a:br>
              <a:rPr lang="ko-KR" altLang="en-US" sz="3200" dirty="0" smtClean="0"/>
            </a:br>
            <a:endParaRPr lang="en-US" altLang="ko-KR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696</Words>
  <Application>Microsoft Office PowerPoint</Application>
  <PresentationFormat>화면 슬라이드 쇼(4:3)</PresentationFormat>
  <Paragraphs>244</Paragraphs>
  <Slides>40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1" baseType="lpstr">
      <vt:lpstr>Office 테마</vt:lpstr>
      <vt:lpstr>ID/Password 관리 프로그램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Lee</dc:creator>
  <cp:lastModifiedBy>Microsoft</cp:lastModifiedBy>
  <cp:revision>106</cp:revision>
  <dcterms:created xsi:type="dcterms:W3CDTF">2021-11-12T06:14:37Z</dcterms:created>
  <dcterms:modified xsi:type="dcterms:W3CDTF">2021-11-14T15:21:01Z</dcterms:modified>
</cp:coreProperties>
</file>